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3" r:id="rId4"/>
  </p:sldMasterIdLst>
  <p:notesMasterIdLst>
    <p:notesMasterId r:id="rId19"/>
  </p:notesMasterIdLst>
  <p:sldIdLst>
    <p:sldId id="256" r:id="rId5"/>
    <p:sldId id="261" r:id="rId6"/>
    <p:sldId id="359" r:id="rId7"/>
    <p:sldId id="360" r:id="rId8"/>
    <p:sldId id="361" r:id="rId9"/>
    <p:sldId id="362" r:id="rId10"/>
    <p:sldId id="363" r:id="rId11"/>
    <p:sldId id="379" r:id="rId12"/>
    <p:sldId id="378" r:id="rId13"/>
    <p:sldId id="364" r:id="rId14"/>
    <p:sldId id="374" r:id="rId15"/>
    <p:sldId id="375" r:id="rId16"/>
    <p:sldId id="376" r:id="rId17"/>
    <p:sldId id="377" r:id="rId18"/>
  </p:sldIdLst>
  <p:sldSz cx="24384000" cy="13716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3FF"/>
    <a:srgbClr val="FF993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375889"/>
              <a:satOff val="-9195"/>
              <a:lumOff val="-14901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7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39D60"/>
          </a:solidFill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hueOff val="708446"/>
              <a:satOff val="-4821"/>
              <a:lumOff val="-1425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-113918"/>
              <a:satOff val="19024"/>
              <a:lumOff val="19749"/>
              <a:alpha val="35000"/>
            </a:scheme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38AA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6"/>
              <a:satOff val="13972"/>
              <a:lumOff val="-24493"/>
            </a:schemeClr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4"/>
              <a:satOff val="6343"/>
              <a:lumOff val="-13963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6635F"/>
          </a:solidFill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35000"/>
            </a:srgbClr>
          </a:solidFill>
        </a:fill>
      </a:tcStyle>
    </a:band2H>
    <a:firstCo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63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0.jpeg>
</file>

<file path=ppt/media/image11.jpg>
</file>

<file path=ppt/media/image12.jpg>
</file>

<file path=ppt/media/image13.jpg>
</file>

<file path=ppt/media/image14.jpg>
</file>

<file path=ppt/media/image15.jpeg>
</file>

<file path=ppt/media/image16.jpeg>
</file>

<file path=ppt/media/image17.jpeg>
</file>

<file path=ppt/media/image18.jpg>
</file>

<file path=ppt/media/image19.jpeg>
</file>

<file path=ppt/media/image2.png>
</file>

<file path=ppt/media/image20.jpeg>
</file>

<file path=ppt/media/image21.jpeg>
</file>

<file path=ppt/media/image22.jpeg>
</file>

<file path=ppt/media/image4.gif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5210554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Forside uden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09837" y="3979892"/>
            <a:ext cx="19364326" cy="3943908"/>
          </a:xfrm>
        </p:spPr>
        <p:txBody>
          <a:bodyPr anchor="b"/>
          <a:lstStyle>
            <a:lvl1pPr algn="ctr">
              <a:defRPr sz="12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09837" y="8431240"/>
            <a:ext cx="19364326" cy="3472452"/>
          </a:xfrm>
        </p:spPr>
        <p:txBody>
          <a:bodyPr/>
          <a:lstStyle>
            <a:lvl1pPr marL="0" indent="0" algn="ctr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729635-8AFB-4941-9B0D-8B1111B9E4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191" r="16494"/>
          <a:stretch/>
        </p:blipFill>
        <p:spPr>
          <a:xfrm>
            <a:off x="15637259" y="0"/>
            <a:ext cx="8746742" cy="24381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B7197E-D239-6E42-9FC4-2CAC82660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165" y="667683"/>
            <a:ext cx="2381666" cy="2381666"/>
          </a:xfrm>
          <a:prstGeom prst="rect">
            <a:avLst/>
          </a:prstGeom>
        </p:spPr>
      </p:pic>
      <p:sp>
        <p:nvSpPr>
          <p:cNvPr id="21" name="Date Placeholder 20">
            <a:extLst>
              <a:ext uri="{FF2B5EF4-FFF2-40B4-BE49-F238E27FC236}">
                <a16:creationId xmlns:a16="http://schemas.microsoft.com/office/drawing/2014/main" id="{F59432CE-DD34-544C-9DA5-E197F8084A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80319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9C77A74C-AD26-3B43-839F-93917B8B4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646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47540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3314410"/>
            <a:ext cx="8640000" cy="8881856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505022-B7B8-804B-9926-2D1A5F14C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55408" y="3314410"/>
            <a:ext cx="8640000" cy="8881856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71253A-7188-8B4D-836C-9009FCB8EC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08E1BE1-08C4-0043-BCDF-B60C1E46B24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114189-B024-924A-B0A2-C707CB50E34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49493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3314410"/>
            <a:ext cx="8640000" cy="8884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11900" y="3314410"/>
            <a:ext cx="864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E11385-2D80-704A-9DE0-96AEE28DC31C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077565-C7D5-474F-A4BD-CF3BA7B1F4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273BB1-BED5-6549-A022-ADA0DE59C62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735707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3314410"/>
            <a:ext cx="864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11900" y="3314410"/>
            <a:ext cx="864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6B3C39-40AA-9B46-87FD-0F2D645949D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7AD3B6-A2EB-E045-AD80-9F59127486A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610215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kombi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387284-B4EC-8C41-9C35-398D8A396D23}"/>
              </a:ext>
            </a:extLst>
          </p:cNvPr>
          <p:cNvSpPr/>
          <p:nvPr/>
        </p:nvSpPr>
        <p:spPr>
          <a:xfrm>
            <a:off x="3373819" y="3314409"/>
            <a:ext cx="10333782" cy="104015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D52920-F1A8-6D46-9184-48AE2E0D21D5}"/>
              </a:ext>
            </a:extLst>
          </p:cNvPr>
          <p:cNvSpPr/>
          <p:nvPr/>
        </p:nvSpPr>
        <p:spPr>
          <a:xfrm>
            <a:off x="13707601" y="3314409"/>
            <a:ext cx="10676398" cy="104015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31020" y="3797010"/>
            <a:ext cx="900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164800" y="3797010"/>
            <a:ext cx="9000000" cy="8881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D78880-9B9B-2A45-802F-60A7CB38DEA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B719CB-5AF1-8E4E-B4A0-60E4AB3EE1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493421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70154" b="41863"/>
          <a:stretch/>
        </p:blipFill>
        <p:spPr>
          <a:xfrm rot="16200000">
            <a:off x="20043451" y="-1577489"/>
            <a:ext cx="2740854" cy="589583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3820" y="3316588"/>
            <a:ext cx="18178080" cy="3600000"/>
          </a:xfrm>
        </p:spPr>
        <p:txBody>
          <a:bodyPr/>
          <a:lstStyle>
            <a:lvl1pPr algn="ctr">
              <a:buFontTx/>
              <a:buNone/>
              <a:defRPr sz="5600">
                <a:solidFill>
                  <a:schemeClr val="accent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84459" y="7147747"/>
            <a:ext cx="3756806" cy="375680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9934" y="11186217"/>
            <a:ext cx="11525852" cy="1111250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3800">
                <a:solidFill>
                  <a:schemeClr val="accent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127B93-B1D0-6C41-98A7-5158EB3ABD2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312867-EFD5-FE4D-A547-E6CF94AAB80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145866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07A8B3-9444-6A49-8D85-7AB47CC1997A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EB80BE-E667-D140-A01F-1C8D7D33B3B7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3820" y="3316588"/>
            <a:ext cx="18178080" cy="3600000"/>
          </a:xfrm>
        </p:spPr>
        <p:txBody>
          <a:bodyPr/>
          <a:lstStyle>
            <a:lvl1pPr algn="ctr">
              <a:buFontTx/>
              <a:buNone/>
              <a:defRPr sz="5600">
                <a:solidFill>
                  <a:schemeClr val="bg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84459" y="7107427"/>
            <a:ext cx="3756806" cy="375680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9934" y="11145897"/>
            <a:ext cx="11525852" cy="1111250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3800"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CAA21C-6F17-134F-9260-A29B6F9835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B242F0F-8B73-F24F-8A62-ADCFF7AA28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71" r="70154" b="41863"/>
          <a:stretch/>
        </p:blipFill>
        <p:spPr>
          <a:xfrm rot="16200000">
            <a:off x="20043451" y="-1577489"/>
            <a:ext cx="2740854" cy="589583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733831-7C95-0042-B96A-72DA64231B1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5CD171-CBFD-8547-AB36-4FC726ED92E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993707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07A8B3-9444-6A49-8D85-7AB47CC1997A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EB80BE-E667-D140-A01F-1C8D7D33B3B7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65756" b="41863"/>
          <a:stretch/>
        </p:blipFill>
        <p:spPr>
          <a:xfrm rot="16200000">
            <a:off x="19661385" y="-1316087"/>
            <a:ext cx="3369522" cy="589583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3820" y="3316588"/>
            <a:ext cx="18180000" cy="3600000"/>
          </a:xfrm>
        </p:spPr>
        <p:txBody>
          <a:bodyPr/>
          <a:lstStyle>
            <a:lvl1pPr algn="ctr">
              <a:buFontTx/>
              <a:buNone/>
              <a:defRPr sz="5600">
                <a:solidFill>
                  <a:schemeClr val="bg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84459" y="7107427"/>
            <a:ext cx="3756806" cy="375680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9934" y="11145897"/>
            <a:ext cx="11525852" cy="1111250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3800"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CAA21C-6F17-134F-9260-A29B6F9835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20B6E8-3EF9-7E4F-BAFA-7185FEBD6B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825" r="47301" b="41854"/>
          <a:stretch/>
        </p:blipFill>
        <p:spPr>
          <a:xfrm rot="16200000">
            <a:off x="20347245" y="-1885171"/>
            <a:ext cx="2125494" cy="589583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B47EAC-2DC4-5648-8CB4-36DBA97BDDA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37889-7A5A-024A-BA62-2DDF81C38CD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520008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ort over Danm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6C0AE6E-D6F0-B04D-8D90-FC287A4ECC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9485"/>
          <a:stretch/>
        </p:blipFill>
        <p:spPr>
          <a:xfrm>
            <a:off x="12691955" y="1787353"/>
            <a:ext cx="11412646" cy="101412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1B6C65F-248E-404F-A64F-0889E47CCD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8620" y="1498600"/>
            <a:ext cx="10718800" cy="10718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7F35B58-434F-6541-A5AB-C591B3ECF203}"/>
              </a:ext>
            </a:extLst>
          </p:cNvPr>
          <p:cNvSpPr/>
          <p:nvPr/>
        </p:nvSpPr>
        <p:spPr>
          <a:xfrm>
            <a:off x="279399" y="12393207"/>
            <a:ext cx="11912598" cy="13407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C6CFE4-1D8A-E048-B114-07488293B0B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6A596-2163-8545-8C2C-3F4CEAE8166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365655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+ prik-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88E311-2A15-C94D-B456-72D1CCD5E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9443" y="2357120"/>
            <a:ext cx="11157110" cy="900176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EE67A-8BC5-9547-BE05-E18658D4B13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C3F1F0-3BDB-F345-85CA-81DFED071AC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293803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1340725"/>
            <a:ext cx="12192002" cy="1237527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86168" y="-5246240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549EF7-2957-2746-8802-3ED83348F0A2}"/>
              </a:ext>
            </a:extLst>
          </p:cNvPr>
          <p:cNvSpPr/>
          <p:nvPr/>
        </p:nvSpPr>
        <p:spPr>
          <a:xfrm>
            <a:off x="279399" y="12393207"/>
            <a:ext cx="11912598" cy="13407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BB9097-3EDF-1F46-BE31-2B90A72816CD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B9541-8548-BC40-8715-243C088AD43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33547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med prik-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318" y="4004236"/>
            <a:ext cx="10115212" cy="3943908"/>
          </a:xfrm>
        </p:spPr>
        <p:txBody>
          <a:bodyPr anchor="b"/>
          <a:lstStyle>
            <a:lvl1pPr algn="l">
              <a:defRPr sz="12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318" y="8455584"/>
            <a:ext cx="10115212" cy="3943908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0CA3239-F5FB-4147-94AB-91D746924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0145" y="2357120"/>
            <a:ext cx="11157110" cy="90017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02761D1-0BB9-2A43-8BD5-EDF1F7CD81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973" y="667683"/>
            <a:ext cx="2381666" cy="238166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F71F83-78F9-F742-85DF-DD9411B3B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80319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20DD28-FDEA-344F-BA16-42E22E63B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646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360350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/>
        </p:nvSpPr>
        <p:spPr>
          <a:xfrm>
            <a:off x="279401" y="1"/>
            <a:ext cx="11912598" cy="1239320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1340725"/>
            <a:ext cx="12192002" cy="1237527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86168" y="-5246240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05D8A9A-AA37-714D-A8D8-3132C83A2E35}"/>
              </a:ext>
            </a:extLst>
          </p:cNvPr>
          <p:cNvSpPr/>
          <p:nvPr/>
        </p:nvSpPr>
        <p:spPr>
          <a:xfrm>
            <a:off x="279399" y="12393207"/>
            <a:ext cx="11912598" cy="1340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38D203-B7E4-BD45-9EF4-F9F9C5C7F18C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9EFDF3-D9B1-7248-97B0-4784DA92465E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A46920-548D-E743-AC82-05E415E76CF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111596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/>
        </p:nvSpPr>
        <p:spPr>
          <a:xfrm>
            <a:off x="279400" y="2"/>
            <a:ext cx="1470676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11347114" cy="249095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6"/>
            <a:ext cx="11347114" cy="890336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986168" y="2475361"/>
            <a:ext cx="7721600" cy="1077891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86168" y="-5246240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3138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t-billede-lille-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/>
        </p:nvSpPr>
        <p:spPr>
          <a:xfrm>
            <a:off x="279401" y="0"/>
            <a:ext cx="11912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3190" y="722014"/>
            <a:ext cx="19314580" cy="1332624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986170" y="2475360"/>
            <a:ext cx="7721600" cy="108550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 dirty="0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93191" y="2457794"/>
            <a:ext cx="11080310" cy="10855048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5448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simp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4656581-5A1E-9E40-9423-FB904311C05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07600" y="0"/>
            <a:ext cx="10676400" cy="137160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0" y="1340727"/>
            <a:ext cx="9000000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4350908"/>
            <a:ext cx="9000000" cy="8087404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5B2557-B827-0544-BA96-FEA89DCCB74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9CCA307-26D5-1B45-AF75-17E0487BC49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6797887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A5FE5-042E-644F-8D6A-DC8E3C5EE21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0E81C-D115-C545-98BC-A04003B7041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5660251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2716FD-321A-C14C-9E95-DD018D28EDE0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5A3DC-8552-6F42-A64B-CA94E3B890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BB7ABA-6A87-2340-9771-CE7DC18B4A70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E31D19-A240-1B44-AF8B-CAD61F6A91A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C8B3FF-2C5B-194D-BE27-F8F5CB03162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200535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2716FD-321A-C14C-9E95-DD018D28EDE0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5A3DC-8552-6F42-A64B-CA94E3B890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62AA30A-7BDB-3840-9219-85770CF076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84351FD-7B1B-084C-8C67-91802E757A4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8215396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39C182-4E5F-5545-95B4-460FA7A8DBD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4C4E-1A9B-8F42-8578-4E207C21DAA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071866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511642-C5EB-8949-9899-12D4A615F80C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E7FB62-121D-B647-9D8C-D1ABFA31A7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B140A7-4AFC-1F40-90CB-EFCD3786F6D2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E437A7D-31BE-C946-B4C3-CCD9AEFE60E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C763C40-C4D0-6445-ACDE-59420E83BF7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603877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4D0B3C4-0F98-DE4F-811F-E4B7407E0F62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D9021E-6D17-C843-9C93-C008DA46C7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2B92F9-B333-044A-A3A0-B15A197D00F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85663C-56A2-B144-8994-C394B4A0985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98723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med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318" y="4004236"/>
            <a:ext cx="10115212" cy="3943908"/>
          </a:xfrm>
        </p:spPr>
        <p:txBody>
          <a:bodyPr anchor="b"/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318" y="8455584"/>
            <a:ext cx="10115212" cy="3943908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DD7DC29-932C-3F45-A909-DD363CAA37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0"/>
            <a:ext cx="12191998" cy="13716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260554-2A21-2E4E-8E6F-61D4F5B17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973" y="667683"/>
            <a:ext cx="2381666" cy="238166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1B35F6-556C-2A41-98CF-27BB29AAC276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180319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FF4DFC-B4D9-EC4B-8C67-42EA52D0521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324646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9643706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3_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treg"/>
          <p:cNvSpPr/>
          <p:nvPr/>
        </p:nvSpPr>
        <p:spPr>
          <a:xfrm>
            <a:off x="875169" y="289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71" name="Streg"/>
          <p:cNvSpPr/>
          <p:nvPr/>
        </p:nvSpPr>
        <p:spPr>
          <a:xfrm>
            <a:off x="883129" y="91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xfrm>
            <a:off x="883128" y="1076150"/>
            <a:ext cx="22479000" cy="1663700"/>
          </a:xfrm>
          <a:prstGeom prst="rect">
            <a:avLst/>
          </a:prstGeom>
        </p:spPr>
        <p:txBody>
          <a:bodyPr/>
          <a:lstStyle/>
          <a:p>
            <a:r>
              <a:rPr lang="da-DK"/>
              <a:t>Klik for at redigere titeltypografien i masteren</a:t>
            </a:r>
            <a:endParaRPr dirty="0"/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xfrm>
            <a:off x="875168" y="3289300"/>
            <a:ext cx="14623200" cy="9576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200"/>
              </a:spcBef>
              <a:defRPr sz="3600"/>
            </a:lvl1pPr>
            <a:lvl2pPr>
              <a:spcBef>
                <a:spcPts val="1200"/>
              </a:spcBef>
              <a:defRPr sz="3600"/>
            </a:lvl2pPr>
            <a:lvl3pPr>
              <a:spcBef>
                <a:spcPts val="1200"/>
              </a:spcBef>
              <a:defRPr sz="3600"/>
            </a:lvl3pPr>
            <a:lvl4pPr>
              <a:spcBef>
                <a:spcPts val="1200"/>
              </a:spcBef>
              <a:defRPr sz="3600"/>
            </a:lvl4pPr>
            <a:lvl5pPr>
              <a:spcBef>
                <a:spcPts val="1200"/>
              </a:spcBef>
              <a:defRPr sz="3600"/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dirty="0"/>
          </a:p>
        </p:txBody>
      </p:sp>
      <p:sp>
        <p:nvSpPr>
          <p:cNvPr id="3" name="Pladsholder til billede 2"/>
          <p:cNvSpPr>
            <a:spLocks noGrp="1"/>
          </p:cNvSpPr>
          <p:nvPr>
            <p:ph type="pic" sz="quarter" idx="10"/>
          </p:nvPr>
        </p:nvSpPr>
        <p:spPr>
          <a:xfrm>
            <a:off x="16590528" y="3289300"/>
            <a:ext cx="6771600" cy="9576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9" name="Streg"/>
          <p:cNvSpPr/>
          <p:nvPr/>
        </p:nvSpPr>
        <p:spPr>
          <a:xfrm rot="5400000">
            <a:off x="11262528" y="8077300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8" name="Streg">
            <a:extLst>
              <a:ext uri="{FF2B5EF4-FFF2-40B4-BE49-F238E27FC236}">
                <a16:creationId xmlns:a16="http://schemas.microsoft.com/office/drawing/2014/main" id="{0E1CE387-2C18-4C59-A2CC-67F3B52D54A2}"/>
              </a:ext>
            </a:extLst>
          </p:cNvPr>
          <p:cNvSpPr/>
          <p:nvPr userDrawn="1"/>
        </p:nvSpPr>
        <p:spPr>
          <a:xfrm rot="5400000">
            <a:off x="11262528" y="8077299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954613"/>
      </p:ext>
    </p:extLst>
  </p:cSld>
  <p:clrMapOvr>
    <a:masterClrMapping/>
  </p:clrMapOvr>
  <p:transition spd="med"/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el &amp; undertite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Lorem Ipsum Dolor"/>
          <p:cNvSpPr txBox="1">
            <a:spLocks noGrp="1"/>
          </p:cNvSpPr>
          <p:nvPr>
            <p:ph type="body" sz="quarter" idx="13"/>
          </p:nvPr>
        </p:nvSpPr>
        <p:spPr>
          <a:xfrm>
            <a:off x="952500" y="4965700"/>
            <a:ext cx="13500100" cy="635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sz="3200" i="1">
                <a:latin typeface="IBM Plex Sans"/>
                <a:ea typeface="IBM Plex Sans"/>
                <a:cs typeface="IBM Plex Sans"/>
                <a:sym typeface="IBM Plex Sans"/>
              </a:defRPr>
            </a:lvl1pPr>
          </a:lstStyle>
          <a:p>
            <a:r>
              <a:t>Lorem Ipsum Dolor</a:t>
            </a:r>
          </a:p>
        </p:txBody>
      </p:sp>
      <p:sp>
        <p:nvSpPr>
          <p:cNvPr id="17" name="Titeltekst"/>
          <p:cNvSpPr txBox="1">
            <a:spLocks noGrp="1"/>
          </p:cNvSpPr>
          <p:nvPr>
            <p:ph type="title"/>
          </p:nvPr>
        </p:nvSpPr>
        <p:spPr>
          <a:xfrm>
            <a:off x="952500" y="5829300"/>
            <a:ext cx="13500100" cy="3340100"/>
          </a:xfrm>
          <a:prstGeom prst="rect">
            <a:avLst/>
          </a:prstGeom>
        </p:spPr>
        <p:txBody>
          <a:bodyPr/>
          <a:lstStyle/>
          <a:p>
            <a:r>
              <a:t>Titeltekst</a:t>
            </a:r>
          </a:p>
        </p:txBody>
      </p:sp>
      <p:sp>
        <p:nvSpPr>
          <p:cNvPr id="18" name="Brødtekst, niveau et…"/>
          <p:cNvSpPr txBox="1">
            <a:spLocks noGrp="1"/>
          </p:cNvSpPr>
          <p:nvPr>
            <p:ph type="body" sz="quarter" idx="1"/>
          </p:nvPr>
        </p:nvSpPr>
        <p:spPr>
          <a:xfrm>
            <a:off x="15532100" y="5829300"/>
            <a:ext cx="7950200" cy="33401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32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32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32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32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3200"/>
            </a:lvl5pPr>
          </a:lstStyle>
          <a:p>
            <a:r>
              <a:t>Brødtekst, niveau et</a:t>
            </a:r>
          </a:p>
          <a:p>
            <a:pPr lvl="1"/>
            <a:r>
              <a:t>Brødtekst, niveau to</a:t>
            </a:r>
          </a:p>
          <a:p>
            <a:pPr lvl="2"/>
            <a:r>
              <a:t>Brødtekst, niveau tre</a:t>
            </a:r>
          </a:p>
          <a:p>
            <a:pPr lvl="3"/>
            <a:r>
              <a:t>Brødtekst, niveau fire</a:t>
            </a:r>
          </a:p>
          <a:p>
            <a:pPr lvl="4"/>
            <a:r>
              <a:t>Brødtekst, niveau fem</a:t>
            </a:r>
          </a:p>
        </p:txBody>
      </p:sp>
      <p:sp>
        <p:nvSpPr>
          <p:cNvPr id="19" name="Lysbilled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00007502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treg"/>
          <p:cNvSpPr/>
          <p:nvPr/>
        </p:nvSpPr>
        <p:spPr>
          <a:xfrm>
            <a:off x="875167" y="289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1" name="Streg"/>
          <p:cNvSpPr/>
          <p:nvPr/>
        </p:nvSpPr>
        <p:spPr>
          <a:xfrm>
            <a:off x="883128" y="91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xfrm>
            <a:off x="883128" y="1076150"/>
            <a:ext cx="22479000" cy="166370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Titeltekst</a:t>
            </a:r>
            <a:endParaRPr dirty="0"/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xfrm>
            <a:off x="875167" y="3289299"/>
            <a:ext cx="14623200" cy="9576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800"/>
              </a:spcBef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et</a:t>
            </a:r>
          </a:p>
          <a:p>
            <a:pPr lvl="1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to</a:t>
            </a:r>
          </a:p>
          <a:p>
            <a:pPr lvl="2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</a:t>
            </a:r>
            <a:r>
              <a:rPr dirty="0" err="1"/>
              <a:t>tre</a:t>
            </a:r>
            <a:endParaRPr dirty="0"/>
          </a:p>
          <a:p>
            <a:pPr lvl="3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fire</a:t>
            </a:r>
          </a:p>
          <a:p>
            <a:pPr lvl="4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fem</a:t>
            </a:r>
          </a:p>
        </p:txBody>
      </p:sp>
      <p:sp>
        <p:nvSpPr>
          <p:cNvPr id="3" name="Pladsholder til billede 2"/>
          <p:cNvSpPr>
            <a:spLocks noGrp="1"/>
          </p:cNvSpPr>
          <p:nvPr>
            <p:ph type="pic" sz="quarter" idx="10"/>
          </p:nvPr>
        </p:nvSpPr>
        <p:spPr>
          <a:xfrm>
            <a:off x="16590528" y="3289299"/>
            <a:ext cx="6771600" cy="9576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da-DK" dirty="0"/>
          </a:p>
        </p:txBody>
      </p:sp>
      <p:sp>
        <p:nvSpPr>
          <p:cNvPr id="9" name="Streg"/>
          <p:cNvSpPr/>
          <p:nvPr userDrawn="1"/>
        </p:nvSpPr>
        <p:spPr>
          <a:xfrm rot="5400000">
            <a:off x="11262528" y="8077299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45668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med billede og prik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04AC9E-8691-3E41-86D8-A1DD9721EB97}"/>
              </a:ext>
            </a:extLst>
          </p:cNvPr>
          <p:cNvSpPr/>
          <p:nvPr/>
        </p:nvSpPr>
        <p:spPr>
          <a:xfrm>
            <a:off x="285746" y="3883584"/>
            <a:ext cx="11905304" cy="83773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318" y="4424866"/>
            <a:ext cx="10115212" cy="3943908"/>
          </a:xfrm>
        </p:spPr>
        <p:txBody>
          <a:bodyPr anchor="b"/>
          <a:lstStyle>
            <a:lvl1pPr algn="l">
              <a:defRPr sz="9600">
                <a:solidFill>
                  <a:schemeClr val="accent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318" y="8876215"/>
            <a:ext cx="10115212" cy="2943610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accent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DD7DC29-932C-3F45-A909-DD363CAA37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4572002"/>
            <a:ext cx="12191998" cy="7688956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49170D7-924F-5C48-95E5-5663BE4383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986168" y="-2448786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3E9EEFC-CE26-B346-AB81-64E3441EB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165" y="667683"/>
            <a:ext cx="2381666" cy="238166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F15DBE-3965-C145-A1B2-4EF51695D4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0317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CF56E-1D2D-2243-B099-B77B60BB9E7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3324644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98332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51" y="0"/>
            <a:ext cx="24098250" cy="13716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8FD01E-C2AF-0545-A1C8-D693A2F4D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3445" y="2331366"/>
            <a:ext cx="11157110" cy="900176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999964C-223D-1848-BEFE-48231E458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6729" y="2382874"/>
            <a:ext cx="19950542" cy="8950252"/>
          </a:xfrm>
        </p:spPr>
        <p:txBody>
          <a:bodyPr anchor="ctr" anchorCtr="0"/>
          <a:lstStyle>
            <a:lvl1pPr algn="ctr">
              <a:defRPr sz="28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EDBB20DC-26EF-5D41-8DD9-B0052414E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35A56E0-2ED3-4A4D-889C-6E665627F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D40CF5C-382E-7E48-A2FE-1279B9448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8289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A1DF9F-FCCB-3645-BA95-B62B9261E2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9485" b="45585"/>
          <a:stretch/>
        </p:blipFill>
        <p:spPr>
          <a:xfrm>
            <a:off x="5100478" y="5666564"/>
            <a:ext cx="1418304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FFB8350-112B-3743-9589-1F862B263C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6729" y="2382874"/>
            <a:ext cx="19950542" cy="8950252"/>
          </a:xfrm>
        </p:spPr>
        <p:txBody>
          <a:bodyPr anchor="ctr" anchorCtr="0"/>
          <a:lstStyle>
            <a:lvl1pPr algn="ctr">
              <a:defRPr sz="28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EF4D60-CCAA-B14C-B93E-67992D18D2C9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DF85D0-41C0-8941-8437-04EAC765F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38E51B-70E8-9B4A-BD67-F1D09F35C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C2A915D-CF57-5B4A-8581-AFFA9754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68036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820" y="3314410"/>
            <a:ext cx="18178080" cy="8881856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65756" b="41863"/>
          <a:stretch/>
        </p:blipFill>
        <p:spPr>
          <a:xfrm>
            <a:off x="21297901" y="7933139"/>
            <a:ext cx="3369522" cy="589583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31E398-75B3-B540-B8FE-95242F7AF79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4B0CB26-A08D-0E49-911D-09789AB725A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13323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908ED0F-E8E3-3943-A399-5CF4A883E4B1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6B7A5AF-4C32-144D-9D36-346EC40D9A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71" r="65756" b="41863"/>
          <a:stretch/>
        </p:blipFill>
        <p:spPr>
          <a:xfrm>
            <a:off x="21297901" y="7933139"/>
            <a:ext cx="3369522" cy="589583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47F6E9A-388B-7843-84C7-47D1BD3D7CE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9A4E30-54B8-D841-B7E1-F4FF79DF9C7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84543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43FA64-DC2B-2A47-A6D8-471173CA45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825" r="44355" b="41854"/>
          <a:stretch/>
        </p:blipFill>
        <p:spPr>
          <a:xfrm>
            <a:off x="21928414" y="7927455"/>
            <a:ext cx="2546496" cy="589583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E2F49D2-1D38-C549-AFD7-BAF7225423D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8D1D94E-B680-E34F-945B-F0DCAC4BA2D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51533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F50142-BBA2-6642-97B4-666525D14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0" y="895877"/>
            <a:ext cx="18178080" cy="1595074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97DA2-A384-7842-8FE4-5D0E698456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73820" y="3314410"/>
            <a:ext cx="18178080" cy="88818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1972E0-9713-4949-8065-02A4226D5A70}"/>
              </a:ext>
            </a:extLst>
      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976090" y="895878"/>
            <a:ext cx="1707388" cy="174937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720AB8C-47EB-284B-BEF0-3CAC31FCFE86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Slide Number Placeholder 11">
            <a:extLst>
              <a:ext uri="{FF2B5EF4-FFF2-40B4-BE49-F238E27FC236}">
                <a16:creationId xmlns:a16="http://schemas.microsoft.com/office/drawing/2014/main" id="{76EEAD9F-26F0-DF48-B9B7-D3450C2377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725379" y="6654271"/>
            <a:ext cx="2208810" cy="5674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buFontTx/>
              <a:buBlip>
                <a:blip r:embed="rId35"/>
              </a:buBlip>
              <a:defRPr sz="2800"/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FEAF04A-204F-AC49-871E-33511BA07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18148" y="12712698"/>
            <a:ext cx="16033752" cy="55916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2400">
                <a:solidFill>
                  <a:schemeClr val="tx1"/>
                </a:solidFill>
              </a:defRPr>
            </a:lvl1pPr>
          </a:lstStyle>
          <a:p>
            <a:endParaRPr lang="da-DK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E5C2E710-BCD3-2041-8DB1-98969394E3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73821" y="12712700"/>
            <a:ext cx="1928430" cy="559164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sz="2400"/>
            </a:lvl1pPr>
          </a:lstStyle>
          <a:p>
            <a:fld id="{B09C4395-69A3-4777-A64C-2273E18EA1F4}" type="datetimeFigureOut">
              <a:rPr lang="da-DK" smtClean="0"/>
              <a:t>21-05-2023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08149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1" r:id="rId28"/>
    <p:sldLayoutId id="2147483692" r:id="rId29"/>
    <p:sldLayoutId id="2147483693" r:id="rId30"/>
    <p:sldLayoutId id="2147483694" r:id="rId31"/>
    <p:sldLayoutId id="2147483662" r:id="rId32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400" b="0" kern="1200">
          <a:solidFill>
            <a:schemeClr val="tx1"/>
          </a:solidFill>
          <a:latin typeface="+mj-lt"/>
          <a:ea typeface="+mj-ea"/>
          <a:cs typeface="Calibri" panose="020F0502020204030204" pitchFamily="34" charset="0"/>
        </a:defRPr>
      </a:lvl1pPr>
    </p:titleStyle>
    <p:bodyStyle>
      <a:lvl1pPr marL="368300" indent="-368300" algn="l" defTabSz="1828800" rtl="0" eaLnBrk="1" latinLnBrk="0" hangingPunct="1">
        <a:lnSpc>
          <a:spcPct val="100000"/>
        </a:lnSpc>
        <a:spcBef>
          <a:spcPts val="2000"/>
        </a:spcBef>
        <a:buFontTx/>
        <a:buBlip>
          <a:blip r:embed="rId35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714376" indent="-346076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5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2pPr>
      <a:lvl3pPr marL="1082676" indent="-368300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5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3pPr>
      <a:lvl4pPr marL="1431926" indent="-349250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5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4pPr>
      <a:lvl5pPr marL="1778000" indent="-346076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5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042">
          <p15:clr>
            <a:srgbClr val="F26B43"/>
          </p15:clr>
        </p15:guide>
        <p15:guide id="2" pos="3840">
          <p15:clr>
            <a:srgbClr val="F26B43"/>
          </p15:clr>
        </p15:guide>
        <p15:guide id="3" pos="1059">
          <p15:clr>
            <a:srgbClr val="F26B43"/>
          </p15:clr>
        </p15:guide>
        <p15:guide id="4" pos="67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hyperlink" Target="https://www.php.net/manual/en/function.date.php" TargetMode="Externa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hyperlink" Target="https://www.php.net/manual/en/ref.strings.php" TargetMode="Externa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hyperlink" Target="https://www.php.net/manual/en/language.types.type-juggling.php" TargetMode="Externa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Web Construc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Introduktion til PHP</a:t>
            </a:r>
            <a:endParaRPr dirty="0"/>
          </a:p>
        </p:txBody>
      </p:sp>
      <p:sp>
        <p:nvSpPr>
          <p:cNvPr id="137" name="V2 - M1 - 201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Variabler, date, </a:t>
            </a:r>
            <a:r>
              <a:rPr lang="da-DK" dirty="0" err="1"/>
              <a:t>string</a:t>
            </a:r>
            <a:r>
              <a:rPr lang="da-DK" dirty="0"/>
              <a:t>, funktioner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4B80F9-4D99-40C5-AF78-8FC802767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PHP variabler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C59BD363-55D9-4106-A805-D9BDB322B4C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a-DK" dirty="0"/>
              <a:t>Du kan inkludere en variabel i en tekststreng i </a:t>
            </a:r>
            <a:r>
              <a:rPr lang="da-DK" dirty="0" err="1"/>
              <a:t>php</a:t>
            </a:r>
            <a:r>
              <a:rPr lang="da-DK" dirty="0"/>
              <a:t>, som du har skrevet i dobbelte citationstegn:</a:t>
            </a:r>
          </a:p>
          <a:p>
            <a:pPr marL="609600" lvl="1" indent="0">
              <a:buNone/>
            </a:pPr>
            <a:r>
              <a:rPr lang="da-DK" sz="28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&lt;p&gt;</a:t>
            </a:r>
            <a:r>
              <a:rPr lang="da-DK" sz="2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&lt;?</a:t>
            </a:r>
            <a:r>
              <a:rPr lang="da-DK" sz="2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php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8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"Her er min variabel i dobbelte citationstegn: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8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$variabel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."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da-DK" sz="2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?&gt;</a:t>
            </a:r>
            <a:r>
              <a:rPr lang="da-DK" sz="28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&lt;/p&gt;</a:t>
            </a:r>
          </a:p>
          <a:p>
            <a:pPr lvl="1"/>
            <a:r>
              <a:rPr lang="da-DK" dirty="0"/>
              <a:t>Dette vil udskrive værdien af din variabel midt i tekststrengen</a:t>
            </a:r>
          </a:p>
          <a:p>
            <a:r>
              <a:rPr lang="da-DK" dirty="0"/>
              <a:t>Hvis du skriver en lignende sætning i enkelte citationstegn:</a:t>
            </a:r>
            <a:br>
              <a:rPr lang="da-DK" dirty="0"/>
            </a:br>
            <a:br>
              <a:rPr lang="da-DK" dirty="0"/>
            </a:br>
            <a:r>
              <a:rPr lang="da-DK" sz="28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&lt;p&gt;</a:t>
            </a:r>
            <a:r>
              <a:rPr lang="da-DK" sz="2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&lt;?</a:t>
            </a:r>
            <a:r>
              <a:rPr lang="da-DK" sz="2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php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8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‘Her er min variabel i enkelte citationstegn: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$variabel.’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da-DK" sz="2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?&gt;</a:t>
            </a:r>
            <a:r>
              <a:rPr lang="da-DK" sz="28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&lt;/p&gt;</a:t>
            </a:r>
          </a:p>
          <a:p>
            <a:pPr lvl="1"/>
            <a:r>
              <a:rPr lang="da-DK" dirty="0"/>
              <a:t>… kan du meget hurtigt se, at kodeeditoren opfatter variablerne forskelligt, for nu får den samme farve, som resten af tekststrengen</a:t>
            </a:r>
          </a:p>
          <a:p>
            <a:pPr lvl="1"/>
            <a:r>
              <a:rPr lang="da-DK" dirty="0"/>
              <a:t>Enkelte citationstegn tager alt det, der står mellem de enkelte citationstegn helt bogstaveligt</a:t>
            </a:r>
          </a:p>
        </p:txBody>
      </p:sp>
      <p:pic>
        <p:nvPicPr>
          <p:cNvPr id="10" name="Pladsholder til billede 9">
            <a:extLst>
              <a:ext uri="{FF2B5EF4-FFF2-40B4-BE49-F238E27FC236}">
                <a16:creationId xmlns:a16="http://schemas.microsoft.com/office/drawing/2014/main" id="{D0987A50-07CA-4CB3-824A-F7237BD36C3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" b="633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543D4AF8-CD38-4D28-AC4F-916E6C8A66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89345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4206D2-5010-4CFF-BA67-2C2E3BE1B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Date funktionen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FDA133BA-49B7-40DA-93D5-036BC82C28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da-DK" dirty="0" err="1"/>
              <a:t>Php’s</a:t>
            </a:r>
            <a:r>
              <a:rPr lang="da-DK" dirty="0"/>
              <a:t> date-funktion kan anvendes til mange brugbare ting</a:t>
            </a:r>
            <a:br>
              <a:rPr lang="da-DK" dirty="0"/>
            </a:br>
            <a:br>
              <a:rPr lang="da-DK" dirty="0"/>
            </a:br>
            <a:r>
              <a:rPr lang="da-DK" sz="28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$dato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8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date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‘argument’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da-DK" dirty="0"/>
              <a:t>Du kan få returneret mange forskellige dato- og tidsformater </a:t>
            </a:r>
            <a:r>
              <a:rPr lang="da-DK" dirty="0" err="1"/>
              <a:t>vha</a:t>
            </a:r>
            <a:r>
              <a:rPr lang="da-DK" dirty="0"/>
              <a:t> et argument</a:t>
            </a:r>
          </a:p>
          <a:p>
            <a:r>
              <a:rPr lang="da-DK" dirty="0"/>
              <a:t>I manualen kan du se de forskellige argumenter, som date kan anvendes med for at give forskellige resultater</a:t>
            </a:r>
          </a:p>
          <a:p>
            <a:pPr lvl="1"/>
            <a:r>
              <a:rPr lang="da-DK" dirty="0"/>
              <a:t>Fx giver date(‘j’) månedsdagen uden foranstillet 0 – altså f.eks. returneres 4, hvis det er d. 4. i en måned</a:t>
            </a:r>
          </a:p>
          <a:p>
            <a:pPr lvl="1"/>
            <a:r>
              <a:rPr lang="da-DK" sz="4000" dirty="0">
                <a:hlinkClick r:id="rId2"/>
              </a:rPr>
              <a:t>https://www.php.net/manual/en/function.date.php</a:t>
            </a:r>
            <a:r>
              <a:rPr lang="da-DK" sz="4000" dirty="0"/>
              <a:t> 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5642317C-51E7-4C18-BF07-1BE37FDBD8E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" b="633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16BD6EEA-0527-49FA-A6C9-ACE812B2FF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93474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B4D598-8BCB-4D52-9616-4671004D1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String</a:t>
            </a:r>
            <a:r>
              <a:rPr lang="da-DK" dirty="0"/>
              <a:t> funktioner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8EFCA320-9BDB-4FC2-B6CB-D11B0CDA747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ts val="600"/>
              </a:spcBef>
            </a:pPr>
            <a:r>
              <a:rPr lang="da-DK" dirty="0"/>
              <a:t>Alle </a:t>
            </a:r>
            <a:r>
              <a:rPr lang="da-DK" dirty="0" err="1"/>
              <a:t>string</a:t>
            </a:r>
            <a:r>
              <a:rPr lang="da-DK" dirty="0"/>
              <a:t> funktioner kan findes i </a:t>
            </a:r>
            <a:r>
              <a:rPr lang="da-DK" dirty="0" err="1"/>
              <a:t>php</a:t>
            </a:r>
            <a:r>
              <a:rPr lang="da-DK" dirty="0"/>
              <a:t>-manualen her:</a:t>
            </a:r>
            <a:br>
              <a:rPr lang="da-DK" dirty="0"/>
            </a:br>
            <a:r>
              <a:rPr lang="da-DK" dirty="0">
                <a:hlinkClick r:id="rId2"/>
              </a:rPr>
              <a:t>https://www.php.net/manual/en/ref.strings.php</a:t>
            </a:r>
            <a:r>
              <a:rPr lang="da-DK" dirty="0"/>
              <a:t> </a:t>
            </a:r>
          </a:p>
          <a:p>
            <a:pPr>
              <a:spcBef>
                <a:spcPts val="600"/>
              </a:spcBef>
            </a:pPr>
            <a:r>
              <a:rPr lang="da-DK" dirty="0"/>
              <a:t>Der er mange funktioner, som kan bruges til </a:t>
            </a:r>
            <a:r>
              <a:rPr lang="da-DK" dirty="0" err="1"/>
              <a:t>strings</a:t>
            </a:r>
            <a:r>
              <a:rPr lang="da-DK" dirty="0"/>
              <a:t>, men nogle af de mest nyttige er:</a:t>
            </a:r>
          </a:p>
          <a:p>
            <a:pPr lvl="1">
              <a:spcBef>
                <a:spcPts val="600"/>
              </a:spcBef>
            </a:pPr>
            <a:r>
              <a:rPr lang="da-DK" dirty="0" err="1"/>
              <a:t>strtoupper</a:t>
            </a:r>
            <a:r>
              <a:rPr lang="da-DK" dirty="0"/>
              <a:t>($streng) – konverterer hele strengen til store bogstaver</a:t>
            </a:r>
          </a:p>
          <a:p>
            <a:pPr lvl="1">
              <a:spcBef>
                <a:spcPts val="600"/>
              </a:spcBef>
            </a:pPr>
            <a:r>
              <a:rPr lang="da-DK" dirty="0" err="1"/>
              <a:t>strtolower</a:t>
            </a:r>
            <a:r>
              <a:rPr lang="da-DK" dirty="0"/>
              <a:t>($streng) – konverterer hele strengen til små bogstaver</a:t>
            </a:r>
          </a:p>
          <a:p>
            <a:pPr lvl="1">
              <a:spcBef>
                <a:spcPts val="600"/>
              </a:spcBef>
            </a:pPr>
            <a:r>
              <a:rPr lang="da-DK" dirty="0" err="1"/>
              <a:t>ucwords</a:t>
            </a:r>
            <a:r>
              <a:rPr lang="da-DK" dirty="0"/>
              <a:t>($streng) – konverterer første bogstav i alle ord i strengen til stort bogstav</a:t>
            </a:r>
          </a:p>
          <a:p>
            <a:pPr lvl="1">
              <a:spcBef>
                <a:spcPts val="600"/>
              </a:spcBef>
            </a:pPr>
            <a:r>
              <a:rPr lang="da-DK" dirty="0" err="1"/>
              <a:t>explode</a:t>
            </a:r>
            <a:r>
              <a:rPr lang="da-DK" dirty="0"/>
              <a:t>(‘adskiller’, $streng, (</a:t>
            </a:r>
            <a:r>
              <a:rPr lang="da-DK" dirty="0" err="1"/>
              <a:t>max_antal</a:t>
            </a:r>
            <a:r>
              <a:rPr lang="da-DK" dirty="0"/>
              <a:t>)) – ”eksploderer” en tekststreng til et array og bruger adskilleren til at skille elementerne fra hinanden. </a:t>
            </a:r>
            <a:r>
              <a:rPr lang="da-DK" dirty="0" err="1"/>
              <a:t>Max_antal</a:t>
            </a:r>
            <a:r>
              <a:rPr lang="da-DK" dirty="0"/>
              <a:t> er ikke påkrævet</a:t>
            </a:r>
          </a:p>
          <a:p>
            <a:pPr lvl="1">
              <a:spcBef>
                <a:spcPts val="600"/>
              </a:spcBef>
            </a:pPr>
            <a:r>
              <a:rPr lang="da-DK" dirty="0" err="1"/>
              <a:t>Implode</a:t>
            </a:r>
            <a:r>
              <a:rPr lang="da-DK" dirty="0"/>
              <a:t>((‘adskiller’), $streng) - ”</a:t>
            </a:r>
            <a:r>
              <a:rPr lang="da-DK" dirty="0" err="1"/>
              <a:t>imploderer</a:t>
            </a:r>
            <a:r>
              <a:rPr lang="da-DK" dirty="0"/>
              <a:t>” et array til en tekststreng uden mellemrum mellem elementerne, med mindre man har angivet en adskiller</a:t>
            </a:r>
          </a:p>
          <a:p>
            <a:pPr lvl="1">
              <a:spcBef>
                <a:spcPts val="600"/>
              </a:spcBef>
            </a:pPr>
            <a:r>
              <a:rPr lang="da-DK" dirty="0" err="1"/>
              <a:t>Strlen</a:t>
            </a:r>
            <a:r>
              <a:rPr lang="da-DK" dirty="0"/>
              <a:t>($streng) – returnerer længden på en streng (inkl. mellemrum)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893FA9C3-432D-4978-898E-3A4C7C2F56D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" b="650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6D949AC2-BE5C-4A4D-B7A8-3D81394803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721424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B94CA3-9F7A-480A-A515-D7F5C77F4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String</a:t>
            </a:r>
            <a:r>
              <a:rPr lang="da-DK" dirty="0"/>
              <a:t> funktioner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914746A0-9230-4E47-96A2-B3DAED30690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pPr>
              <a:spcBef>
                <a:spcPts val="600"/>
              </a:spcBef>
            </a:pPr>
            <a:r>
              <a:rPr lang="da-DK" dirty="0" err="1"/>
              <a:t>Strpos</a:t>
            </a:r>
            <a:r>
              <a:rPr lang="da-DK" dirty="0"/>
              <a:t> ($streng, ’</a:t>
            </a:r>
            <a:r>
              <a:rPr lang="da-DK" dirty="0" err="1"/>
              <a:t>det_vi_leder_efter</a:t>
            </a:r>
            <a:r>
              <a:rPr lang="da-DK" dirty="0"/>
              <a:t>’)</a:t>
            </a:r>
          </a:p>
          <a:p>
            <a:pPr lvl="1">
              <a:spcBef>
                <a:spcPts val="600"/>
              </a:spcBef>
            </a:pPr>
            <a:r>
              <a:rPr lang="da-DK" dirty="0"/>
              <a:t>Finder en bestemt substrengs placering i en streng</a:t>
            </a:r>
          </a:p>
          <a:p>
            <a:pPr lvl="1">
              <a:spcBef>
                <a:spcPts val="600"/>
              </a:spcBef>
            </a:pPr>
            <a:r>
              <a:rPr lang="da-DK" dirty="0"/>
              <a:t>Første karakter er 0</a:t>
            </a:r>
          </a:p>
          <a:p>
            <a:pPr>
              <a:spcBef>
                <a:spcPts val="600"/>
              </a:spcBef>
            </a:pPr>
            <a:r>
              <a:rPr lang="da-DK" dirty="0" err="1"/>
              <a:t>Substr</a:t>
            </a:r>
            <a:r>
              <a:rPr lang="da-DK" dirty="0"/>
              <a:t> ($streng, </a:t>
            </a:r>
            <a:r>
              <a:rPr lang="da-DK" dirty="0" err="1"/>
              <a:t>frapositionnummer</a:t>
            </a:r>
            <a:r>
              <a:rPr lang="da-DK" dirty="0"/>
              <a:t>, [længde])</a:t>
            </a:r>
          </a:p>
          <a:p>
            <a:pPr lvl="1">
              <a:spcBef>
                <a:spcPts val="600"/>
              </a:spcBef>
            </a:pPr>
            <a:r>
              <a:rPr lang="da-DK" dirty="0"/>
              <a:t>Returnerer en del af en streng fra den karakter, man angiver i 2. argument (starter fra 0)</a:t>
            </a:r>
          </a:p>
          <a:p>
            <a:pPr lvl="1">
              <a:spcBef>
                <a:spcPts val="600"/>
              </a:spcBef>
            </a:pPr>
            <a:r>
              <a:rPr lang="da-DK" dirty="0"/>
              <a:t>Hvis man angiver et negativt tal, tæller den fra slutningen af strengen (-1 er sidste karakter, -2 er næstsidste </a:t>
            </a:r>
            <a:r>
              <a:rPr lang="da-DK" dirty="0" err="1"/>
              <a:t>osv</a:t>
            </a:r>
            <a:r>
              <a:rPr lang="da-DK" dirty="0"/>
              <a:t>)</a:t>
            </a:r>
          </a:p>
          <a:p>
            <a:pPr lvl="1">
              <a:spcBef>
                <a:spcPts val="600"/>
              </a:spcBef>
            </a:pPr>
            <a:r>
              <a:rPr lang="da-DK" dirty="0"/>
              <a:t>Hvis man angiver et positivt tal som længde, tæller den så mange karakterer frem efter startpositionen</a:t>
            </a:r>
          </a:p>
          <a:p>
            <a:pPr lvl="1">
              <a:spcBef>
                <a:spcPts val="600"/>
              </a:spcBef>
            </a:pPr>
            <a:r>
              <a:rPr lang="da-DK" dirty="0"/>
              <a:t>Hvis man angiver et negativt tal som længde, slutter den ved slutningen minus det negative tal, man har angivet </a:t>
            </a:r>
          </a:p>
          <a:p>
            <a:pPr lvl="2">
              <a:spcBef>
                <a:spcPts val="600"/>
              </a:spcBef>
            </a:pPr>
            <a:r>
              <a:rPr lang="da-DK" dirty="0" err="1"/>
              <a:t>Substr</a:t>
            </a:r>
            <a:r>
              <a:rPr lang="da-DK" dirty="0"/>
              <a:t>(’</a:t>
            </a:r>
            <a:r>
              <a:rPr lang="da-DK" dirty="0" err="1"/>
              <a:t>abcdefg</a:t>
            </a:r>
            <a:r>
              <a:rPr lang="da-DK" dirty="0"/>
              <a:t>’, 2, -2) – vil starte ved position 2 (c) og returnere frem til slutningen -2 (f), så ’</a:t>
            </a:r>
            <a:r>
              <a:rPr lang="da-DK" dirty="0" err="1"/>
              <a:t>cdef</a:t>
            </a:r>
            <a:r>
              <a:rPr lang="da-DK" dirty="0"/>
              <a:t>’</a:t>
            </a:r>
          </a:p>
          <a:p>
            <a:pPr lvl="1">
              <a:spcBef>
                <a:spcPts val="600"/>
              </a:spcBef>
            </a:pPr>
            <a:r>
              <a:rPr lang="da-DK" dirty="0"/>
              <a:t>Hvis man angiver en ugyldig værdi i længde eller startposition, returneres ”false”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87F9BD47-9D7F-48A1-AE3B-04A79971146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7" b="647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FC48A5C2-18BE-447E-A1B5-8DDE1D0455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199864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1B52AF-8046-44EC-8300-06F5EF3F3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Funktioner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3FAF70D4-7424-4C70-A208-78F6C9FDE91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a-DK" dirty="0"/>
              <a:t>Funktioner i </a:t>
            </a:r>
            <a:r>
              <a:rPr lang="da-DK" dirty="0" err="1"/>
              <a:t>php</a:t>
            </a:r>
            <a:r>
              <a:rPr lang="da-DK" dirty="0"/>
              <a:t> fungerer meget som funktioner i C#</a:t>
            </a:r>
          </a:p>
          <a:p>
            <a:r>
              <a:rPr lang="da-DK" dirty="0"/>
              <a:t>Start altid med </a:t>
            </a:r>
            <a:r>
              <a:rPr lang="da-DK" dirty="0" err="1"/>
              <a:t>keywordet</a:t>
            </a:r>
            <a:r>
              <a:rPr lang="da-DK" dirty="0"/>
              <a:t> </a:t>
            </a:r>
            <a:r>
              <a:rPr lang="da-DK" dirty="0" err="1"/>
              <a:t>function</a:t>
            </a:r>
            <a:endParaRPr lang="da-DK" dirty="0"/>
          </a:p>
          <a:p>
            <a:r>
              <a:rPr lang="da-DK" dirty="0"/>
              <a:t>Herefter funktionens navn i </a:t>
            </a:r>
            <a:r>
              <a:rPr lang="da-DK" dirty="0" err="1"/>
              <a:t>camelCase</a:t>
            </a:r>
            <a:endParaRPr lang="da-DK" dirty="0"/>
          </a:p>
          <a:p>
            <a:pPr lvl="1"/>
            <a:r>
              <a:rPr lang="da-DK" dirty="0"/>
              <a:t>Sørg for at give dine funktioner nogle gode forståelige navne, så både du og andre nemt kan gennemskue din kode</a:t>
            </a:r>
          </a:p>
          <a:p>
            <a:pPr lvl="2"/>
            <a:r>
              <a:rPr lang="da-DK" dirty="0"/>
              <a:t>Uddyb hvad funktionen laver med kommentarer</a:t>
            </a:r>
          </a:p>
          <a:p>
            <a:r>
              <a:rPr lang="da-DK" dirty="0"/>
              <a:t>Herefter de argumenter, som funktionen tager imod</a:t>
            </a:r>
          </a:p>
          <a:p>
            <a:r>
              <a:rPr lang="da-DK" dirty="0"/>
              <a:t>Værdier returneres med </a:t>
            </a:r>
            <a:r>
              <a:rPr lang="da-DK" dirty="0" err="1"/>
              <a:t>keywordet</a:t>
            </a:r>
            <a:r>
              <a:rPr lang="da-DK" dirty="0"/>
              <a:t> return</a:t>
            </a:r>
            <a:br>
              <a:rPr lang="da-DK" dirty="0"/>
            </a:br>
            <a:br>
              <a:rPr lang="da-DK" dirty="0"/>
            </a:br>
            <a:r>
              <a:rPr lang="da-DK" sz="28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80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28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2800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    … funktionens kode her…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a-DK" sz="2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8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$variabel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2389A96E-9792-4A6D-AA98-F6E39891168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9" b="629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1FAABDCF-5636-4510-A69E-C6F1451D13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91327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ktangel 8">
            <a:extLst>
              <a:ext uri="{FF2B5EF4-FFF2-40B4-BE49-F238E27FC236}">
                <a16:creationId xmlns:a16="http://schemas.microsoft.com/office/drawing/2014/main" id="{3C0B7CF9-F36F-4AC3-BD79-0EEA436B54D2}"/>
              </a:ext>
            </a:extLst>
          </p:cNvPr>
          <p:cNvSpPr/>
          <p:nvPr/>
        </p:nvSpPr>
        <p:spPr>
          <a:xfrm>
            <a:off x="14986168" y="2475360"/>
            <a:ext cx="7721600" cy="10778914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2DD34ED-FE13-4E64-B7CD-0BEAC66D4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Generelt om PHP og webdesign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036DADA6-9F9B-45AB-B56E-0051FFB3D19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>
              <a:spcBef>
                <a:spcPts val="600"/>
              </a:spcBef>
            </a:pPr>
            <a:r>
              <a:rPr lang="da-DK" dirty="0"/>
              <a:t>HTML kan kun bruges til at vise ting på en skærm</a:t>
            </a:r>
          </a:p>
          <a:p>
            <a:pPr>
              <a:spcBef>
                <a:spcPts val="600"/>
              </a:spcBef>
            </a:pPr>
            <a:r>
              <a:rPr lang="da-DK" dirty="0"/>
              <a:t>HTML indeholder ingen logik eller mulighed for at ændre ting dynamisk</a:t>
            </a:r>
          </a:p>
          <a:p>
            <a:pPr lvl="1">
              <a:spcBef>
                <a:spcPts val="600"/>
              </a:spcBef>
            </a:pPr>
            <a:r>
              <a:rPr lang="da-DK" dirty="0"/>
              <a:t>CSS kan anvendes til visse dynamiske ting</a:t>
            </a:r>
          </a:p>
          <a:p>
            <a:pPr lvl="1">
              <a:spcBef>
                <a:spcPts val="600"/>
              </a:spcBef>
            </a:pPr>
            <a:r>
              <a:rPr lang="da-DK" dirty="0"/>
              <a:t>SCSS kan anvendes til mere logik</a:t>
            </a:r>
          </a:p>
          <a:p>
            <a:pPr lvl="1">
              <a:spcBef>
                <a:spcPts val="600"/>
              </a:spcBef>
            </a:pPr>
            <a:r>
              <a:rPr lang="da-DK" dirty="0"/>
              <a:t>JavaScript kan anvendes til logik og mange flere dynamiske ting</a:t>
            </a:r>
          </a:p>
          <a:p>
            <a:pPr>
              <a:spcBef>
                <a:spcPts val="600"/>
              </a:spcBef>
            </a:pPr>
            <a:r>
              <a:rPr lang="da-DK" dirty="0"/>
              <a:t>JavaScript bruges lokalt på din klient (i din browser) og kan ligge i baggrunden og lytte efter bestemte hændelser, som så aktiverer </a:t>
            </a:r>
            <a:r>
              <a:rPr lang="da-DK" dirty="0" err="1"/>
              <a:t>JavaScriptet</a:t>
            </a:r>
            <a:endParaRPr lang="da-DK" dirty="0"/>
          </a:p>
          <a:p>
            <a:pPr>
              <a:spcBef>
                <a:spcPts val="600"/>
              </a:spcBef>
            </a:pPr>
            <a:r>
              <a:rPr lang="da-DK" dirty="0"/>
              <a:t>I modsætning til JavaScript oversættes al PHP på </a:t>
            </a:r>
            <a:r>
              <a:rPr lang="da-DK" dirty="0" err="1"/>
              <a:t>webserveren</a:t>
            </a:r>
            <a:r>
              <a:rPr lang="da-DK" dirty="0"/>
              <a:t> og returnerer herefter et HTML-dokument til klienten</a:t>
            </a:r>
          </a:p>
          <a:p>
            <a:pPr lvl="1">
              <a:spcBef>
                <a:spcPts val="600"/>
              </a:spcBef>
            </a:pPr>
            <a:r>
              <a:rPr lang="da-DK" dirty="0"/>
              <a:t>Dette HTML-dokument kan også indeholde JavaScript</a:t>
            </a:r>
          </a:p>
          <a:p>
            <a:pPr lvl="1">
              <a:spcBef>
                <a:spcPts val="600"/>
              </a:spcBef>
            </a:pPr>
            <a:r>
              <a:rPr lang="da-DK" dirty="0"/>
              <a:t>PHP genererer kun dokumenter, når serveren kontaktes (enten ved klik på link eller ved at </a:t>
            </a:r>
            <a:r>
              <a:rPr lang="da-DK" dirty="0" err="1"/>
              <a:t>reloade</a:t>
            </a:r>
            <a:r>
              <a:rPr lang="da-DK" dirty="0"/>
              <a:t> siden)</a:t>
            </a:r>
          </a:p>
        </p:txBody>
      </p:sp>
      <p:sp>
        <p:nvSpPr>
          <p:cNvPr id="6" name="Pladsholder til tekst 5">
            <a:extLst>
              <a:ext uri="{FF2B5EF4-FFF2-40B4-BE49-F238E27FC236}">
                <a16:creationId xmlns:a16="http://schemas.microsoft.com/office/drawing/2014/main" id="{3AF17A79-A4F1-4783-96A0-FAC4B27111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1B504008-D479-486F-965A-800CCF011439}"/>
              </a:ext>
            </a:extLst>
          </p:cNvPr>
          <p:cNvSpPr/>
          <p:nvPr/>
        </p:nvSpPr>
        <p:spPr>
          <a:xfrm>
            <a:off x="15474960" y="4053310"/>
            <a:ext cx="1662303" cy="3335436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noAutofit/>
          </a:bodyPr>
          <a:lstStyle/>
          <a:p>
            <a:pPr marL="0" marR="0" indent="0" defTabSz="825500" rtl="0" fontAlgn="auto" latinLnBrk="0" hangingPunct="0">
              <a:lnSpc>
                <a:spcPct val="130000"/>
              </a:lnSpc>
              <a:spcBef>
                <a:spcPts val="2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3400" b="0" i="0" u="none" strike="noStrike" cap="none" spc="0" normalizeH="0" baseline="0" dirty="0">
                <a:ln>
                  <a:noFill/>
                </a:ln>
                <a:solidFill>
                  <a:srgbClr val="66635F"/>
                </a:solidFill>
                <a:effectLst/>
                <a:uFillTx/>
                <a:latin typeface="+mn-lt"/>
                <a:ea typeface="+mn-ea"/>
                <a:cs typeface="+mn-cs"/>
                <a:sym typeface="IBM Plex Mono"/>
              </a:rPr>
              <a:t>Klient</a:t>
            </a:r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FAD43A76-A931-46BE-BBE4-78C38299EA5C}"/>
              </a:ext>
            </a:extLst>
          </p:cNvPr>
          <p:cNvSpPr/>
          <p:nvPr/>
        </p:nvSpPr>
        <p:spPr>
          <a:xfrm>
            <a:off x="20584257" y="4053310"/>
            <a:ext cx="1662303" cy="3335436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noAutofit/>
          </a:bodyPr>
          <a:lstStyle/>
          <a:p>
            <a:pPr marL="0" marR="0" indent="0" defTabSz="825500" rtl="0" fontAlgn="auto" latinLnBrk="0" hangingPunct="0">
              <a:lnSpc>
                <a:spcPct val="130000"/>
              </a:lnSpc>
              <a:spcBef>
                <a:spcPts val="2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3400" b="0" i="0" u="none" strike="noStrike" cap="none" spc="0" normalizeH="0" baseline="0" dirty="0">
                <a:ln>
                  <a:noFill/>
                </a:ln>
                <a:solidFill>
                  <a:srgbClr val="66635F"/>
                </a:solidFill>
                <a:effectLst/>
                <a:uFillTx/>
                <a:latin typeface="+mn-lt"/>
                <a:ea typeface="+mn-ea"/>
                <a:cs typeface="+mn-cs"/>
                <a:sym typeface="IBM Plex Mono"/>
              </a:rPr>
              <a:t>Server</a:t>
            </a:r>
          </a:p>
          <a:p>
            <a:pPr marL="0" marR="0" indent="0" defTabSz="825500" rtl="0" fontAlgn="auto" latinLnBrk="0" hangingPunct="0">
              <a:lnSpc>
                <a:spcPct val="130000"/>
              </a:lnSpc>
              <a:spcBef>
                <a:spcPts val="2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a-DK" sz="3400" dirty="0">
              <a:solidFill>
                <a:srgbClr val="66635F"/>
              </a:solidFill>
            </a:endParaRPr>
          </a:p>
          <a:p>
            <a:pPr marL="0" marR="0" indent="0" defTabSz="825500" rtl="0" fontAlgn="auto" latinLnBrk="0" hangingPunct="0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spc="0" normalizeH="0" baseline="0" dirty="0">
                <a:ln>
                  <a:noFill/>
                </a:ln>
                <a:solidFill>
                  <a:srgbClr val="66635F"/>
                </a:solidFill>
                <a:effectLst/>
                <a:uFillTx/>
                <a:latin typeface="+mn-lt"/>
                <a:ea typeface="+mn-ea"/>
                <a:cs typeface="+mn-cs"/>
                <a:sym typeface="IBM Plex Mono"/>
              </a:rPr>
              <a:t>Leverer HTML,</a:t>
            </a:r>
          </a:p>
          <a:p>
            <a:pPr marL="0" marR="0" indent="0" defTabSz="825500" rtl="0" fontAlgn="auto" latinLnBrk="0" hangingPunct="0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a-DK" sz="1600" dirty="0">
                <a:solidFill>
                  <a:srgbClr val="66635F"/>
                </a:solidFill>
              </a:rPr>
              <a:t>CSS og JavaScript</a:t>
            </a:r>
            <a:endParaRPr kumimoji="0" lang="da-DK" sz="1600" b="0" i="0" u="none" strike="noStrike" cap="none" spc="0" normalizeH="0" baseline="0" dirty="0">
              <a:ln>
                <a:noFill/>
              </a:ln>
              <a:solidFill>
                <a:srgbClr val="66635F"/>
              </a:solidFill>
              <a:effectLst/>
              <a:uFillTx/>
              <a:latin typeface="+mn-lt"/>
              <a:ea typeface="+mn-ea"/>
              <a:cs typeface="+mn-cs"/>
              <a:sym typeface="IBM Plex Mono"/>
            </a:endParaRPr>
          </a:p>
        </p:txBody>
      </p:sp>
      <p:cxnSp>
        <p:nvCxnSpPr>
          <p:cNvPr id="10" name="Lige pilforbindelse 9">
            <a:extLst>
              <a:ext uri="{FF2B5EF4-FFF2-40B4-BE49-F238E27FC236}">
                <a16:creationId xmlns:a16="http://schemas.microsoft.com/office/drawing/2014/main" id="{486E3FC8-816C-4133-8D25-F48942325B73}"/>
              </a:ext>
            </a:extLst>
          </p:cNvPr>
          <p:cNvCxnSpPr/>
          <p:nvPr/>
        </p:nvCxnSpPr>
        <p:spPr>
          <a:xfrm>
            <a:off x="17137263" y="5000109"/>
            <a:ext cx="3468834" cy="0"/>
          </a:xfrm>
          <a:prstGeom prst="straightConnector1">
            <a:avLst/>
          </a:prstGeom>
          <a:noFill/>
          <a:ln w="50800" cap="flat">
            <a:solidFill>
              <a:srgbClr val="414141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Lige pilforbindelse 10">
            <a:extLst>
              <a:ext uri="{FF2B5EF4-FFF2-40B4-BE49-F238E27FC236}">
                <a16:creationId xmlns:a16="http://schemas.microsoft.com/office/drawing/2014/main" id="{662D5651-107A-44DD-A8FE-61329BC2C158}"/>
              </a:ext>
            </a:extLst>
          </p:cNvPr>
          <p:cNvCxnSpPr/>
          <p:nvPr/>
        </p:nvCxnSpPr>
        <p:spPr>
          <a:xfrm>
            <a:off x="17137263" y="6570762"/>
            <a:ext cx="3468834" cy="0"/>
          </a:xfrm>
          <a:prstGeom prst="straightConnector1">
            <a:avLst/>
          </a:prstGeom>
          <a:noFill/>
          <a:ln w="50800" cap="flat">
            <a:solidFill>
              <a:srgbClr val="414141"/>
            </a:solidFill>
            <a:prstDash val="solid"/>
            <a:miter lim="400000"/>
            <a:headEnd type="triangle" w="lg" len="lg"/>
            <a:tailEnd type="non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Rektangel 11">
            <a:extLst>
              <a:ext uri="{FF2B5EF4-FFF2-40B4-BE49-F238E27FC236}">
                <a16:creationId xmlns:a16="http://schemas.microsoft.com/office/drawing/2014/main" id="{02565BCE-F68C-4E77-AB5F-B4BB0DA1F0FD}"/>
              </a:ext>
            </a:extLst>
          </p:cNvPr>
          <p:cNvSpPr/>
          <p:nvPr/>
        </p:nvSpPr>
        <p:spPr>
          <a:xfrm>
            <a:off x="15474960" y="9511046"/>
            <a:ext cx="1662303" cy="3335436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noAutofit/>
          </a:bodyPr>
          <a:lstStyle/>
          <a:p>
            <a:pPr marL="0" marR="0" indent="0" defTabSz="825500" rtl="0" fontAlgn="auto" latinLnBrk="0" hangingPunct="0">
              <a:lnSpc>
                <a:spcPct val="130000"/>
              </a:lnSpc>
              <a:spcBef>
                <a:spcPts val="2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3400" b="0" i="0" u="none" strike="noStrike" cap="none" spc="0" normalizeH="0" baseline="0" dirty="0">
                <a:ln>
                  <a:noFill/>
                </a:ln>
                <a:solidFill>
                  <a:srgbClr val="66635F"/>
                </a:solidFill>
                <a:effectLst/>
                <a:uFillTx/>
                <a:latin typeface="+mn-lt"/>
                <a:ea typeface="+mn-ea"/>
                <a:cs typeface="+mn-cs"/>
                <a:sym typeface="IBM Plex Mono"/>
              </a:rPr>
              <a:t>Klient</a:t>
            </a:r>
          </a:p>
        </p:txBody>
      </p:sp>
      <p:sp>
        <p:nvSpPr>
          <p:cNvPr id="13" name="Rektangel 12">
            <a:extLst>
              <a:ext uri="{FF2B5EF4-FFF2-40B4-BE49-F238E27FC236}">
                <a16:creationId xmlns:a16="http://schemas.microsoft.com/office/drawing/2014/main" id="{E7E14E3E-EDB3-43D3-85A0-A4114E3FE89B}"/>
              </a:ext>
            </a:extLst>
          </p:cNvPr>
          <p:cNvSpPr/>
          <p:nvPr/>
        </p:nvSpPr>
        <p:spPr>
          <a:xfrm>
            <a:off x="20584257" y="9511046"/>
            <a:ext cx="1662303" cy="3335436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noAutofit/>
          </a:bodyPr>
          <a:lstStyle/>
          <a:p>
            <a:pPr marL="0" marR="0" indent="0" defTabSz="825500" rtl="0" fontAlgn="auto" latinLnBrk="0" hangingPunct="0">
              <a:lnSpc>
                <a:spcPct val="130000"/>
              </a:lnSpc>
              <a:spcBef>
                <a:spcPts val="2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3400" b="0" i="0" u="none" strike="noStrike" cap="none" spc="0" normalizeH="0" baseline="0" dirty="0">
                <a:ln>
                  <a:noFill/>
                </a:ln>
                <a:solidFill>
                  <a:srgbClr val="66635F"/>
                </a:solidFill>
                <a:effectLst/>
                <a:uFillTx/>
                <a:latin typeface="+mn-lt"/>
                <a:ea typeface="+mn-ea"/>
                <a:cs typeface="+mn-cs"/>
                <a:sym typeface="IBM Plex Mono"/>
              </a:rPr>
              <a:t>Server</a:t>
            </a:r>
          </a:p>
          <a:p>
            <a:pPr marL="0" marR="0" indent="0" defTabSz="825500" rtl="0" fontAlgn="auto" latinLnBrk="0" hangingPunct="0">
              <a:lnSpc>
                <a:spcPct val="130000"/>
              </a:lnSpc>
              <a:spcBef>
                <a:spcPts val="2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a-DK" sz="1600" dirty="0">
                <a:solidFill>
                  <a:srgbClr val="66635F"/>
                </a:solidFill>
              </a:rPr>
              <a:t>Genererer HTML dokument ud fra PHP-koden</a:t>
            </a:r>
          </a:p>
          <a:p>
            <a:pPr marL="0" marR="0" indent="0" defTabSz="825500" rtl="0" fontAlgn="auto" latinLnBrk="0" hangingPunct="0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spc="0" normalizeH="0" baseline="0" dirty="0">
                <a:ln>
                  <a:noFill/>
                </a:ln>
                <a:solidFill>
                  <a:srgbClr val="66635F"/>
                </a:solidFill>
                <a:effectLst/>
                <a:uFillTx/>
                <a:latin typeface="+mn-lt"/>
                <a:ea typeface="+mn-ea"/>
                <a:cs typeface="+mn-cs"/>
                <a:sym typeface="IBM Plex Mono"/>
              </a:rPr>
              <a:t>Leverer HTML,</a:t>
            </a:r>
          </a:p>
          <a:p>
            <a:pPr marL="0" marR="0" indent="0" defTabSz="825500" rtl="0" fontAlgn="auto" latinLnBrk="0" hangingPunct="0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a-DK" sz="1600" dirty="0">
                <a:solidFill>
                  <a:srgbClr val="66635F"/>
                </a:solidFill>
              </a:rPr>
              <a:t>CSS og JavaScript</a:t>
            </a:r>
            <a:endParaRPr kumimoji="0" lang="da-DK" sz="1600" b="0" i="0" u="none" strike="noStrike" cap="none" spc="0" normalizeH="0" baseline="0" dirty="0">
              <a:ln>
                <a:noFill/>
              </a:ln>
              <a:solidFill>
                <a:srgbClr val="66635F"/>
              </a:solidFill>
              <a:effectLst/>
              <a:uFillTx/>
              <a:latin typeface="+mn-lt"/>
              <a:ea typeface="+mn-ea"/>
              <a:cs typeface="+mn-cs"/>
              <a:sym typeface="IBM Plex Mono"/>
            </a:endParaRPr>
          </a:p>
        </p:txBody>
      </p:sp>
      <p:cxnSp>
        <p:nvCxnSpPr>
          <p:cNvPr id="14" name="Lige pilforbindelse 13">
            <a:extLst>
              <a:ext uri="{FF2B5EF4-FFF2-40B4-BE49-F238E27FC236}">
                <a16:creationId xmlns:a16="http://schemas.microsoft.com/office/drawing/2014/main" id="{358D262A-2C1A-4977-81B3-5E10796F0B4B}"/>
              </a:ext>
            </a:extLst>
          </p:cNvPr>
          <p:cNvCxnSpPr/>
          <p:nvPr/>
        </p:nvCxnSpPr>
        <p:spPr>
          <a:xfrm>
            <a:off x="17137263" y="10457845"/>
            <a:ext cx="3468834" cy="0"/>
          </a:xfrm>
          <a:prstGeom prst="straightConnector1">
            <a:avLst/>
          </a:prstGeom>
          <a:noFill/>
          <a:ln w="50800" cap="flat">
            <a:solidFill>
              <a:srgbClr val="414141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Lige pilforbindelse 14">
            <a:extLst>
              <a:ext uri="{FF2B5EF4-FFF2-40B4-BE49-F238E27FC236}">
                <a16:creationId xmlns:a16="http://schemas.microsoft.com/office/drawing/2014/main" id="{6FA426D2-479E-415C-AE0E-41AF52FECEEF}"/>
              </a:ext>
            </a:extLst>
          </p:cNvPr>
          <p:cNvCxnSpPr/>
          <p:nvPr/>
        </p:nvCxnSpPr>
        <p:spPr>
          <a:xfrm>
            <a:off x="17137263" y="12028498"/>
            <a:ext cx="3468834" cy="0"/>
          </a:xfrm>
          <a:prstGeom prst="straightConnector1">
            <a:avLst/>
          </a:prstGeom>
          <a:noFill/>
          <a:ln w="50800" cap="flat">
            <a:solidFill>
              <a:srgbClr val="414141"/>
            </a:solidFill>
            <a:prstDash val="solid"/>
            <a:miter lim="400000"/>
            <a:headEnd type="triangle" w="lg" len="lg"/>
            <a:tailEnd type="non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Tekstfelt 15">
            <a:extLst>
              <a:ext uri="{FF2B5EF4-FFF2-40B4-BE49-F238E27FC236}">
                <a16:creationId xmlns:a16="http://schemas.microsoft.com/office/drawing/2014/main" id="{44C24898-7269-4A0E-87E1-1145ADB6096B}"/>
              </a:ext>
            </a:extLst>
          </p:cNvPr>
          <p:cNvSpPr txBox="1"/>
          <p:nvPr/>
        </p:nvSpPr>
        <p:spPr>
          <a:xfrm>
            <a:off x="16920505" y="3348890"/>
            <a:ext cx="3900196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3200" b="0" i="0" u="none" strike="noStrike" cap="none" spc="0" normalizeH="0" baseline="0" dirty="0">
                <a:ln>
                  <a:noFill/>
                </a:ln>
                <a:solidFill>
                  <a:srgbClr val="414141"/>
                </a:solidFill>
                <a:effectLst/>
                <a:uFillTx/>
                <a:latin typeface="+mn-lt"/>
                <a:ea typeface="+mn-ea"/>
                <a:cs typeface="+mn-cs"/>
                <a:sym typeface="IBM Plex Mono"/>
              </a:rPr>
              <a:t>HTML, CSS, JavaScript</a:t>
            </a:r>
          </a:p>
        </p:txBody>
      </p:sp>
      <p:sp>
        <p:nvSpPr>
          <p:cNvPr id="17" name="Tekstfelt 16">
            <a:extLst>
              <a:ext uri="{FF2B5EF4-FFF2-40B4-BE49-F238E27FC236}">
                <a16:creationId xmlns:a16="http://schemas.microsoft.com/office/drawing/2014/main" id="{F19260BA-3D06-4650-A10F-E1259310DA8F}"/>
              </a:ext>
            </a:extLst>
          </p:cNvPr>
          <p:cNvSpPr txBox="1"/>
          <p:nvPr/>
        </p:nvSpPr>
        <p:spPr>
          <a:xfrm>
            <a:off x="16910662" y="8916011"/>
            <a:ext cx="3900196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3200" b="0" i="0" u="none" strike="noStrike" cap="none" spc="0" normalizeH="0" baseline="0" dirty="0">
                <a:ln>
                  <a:noFill/>
                </a:ln>
                <a:solidFill>
                  <a:srgbClr val="414141"/>
                </a:solidFill>
                <a:effectLst/>
                <a:uFillTx/>
                <a:latin typeface="+mn-lt"/>
                <a:ea typeface="+mn-ea"/>
                <a:cs typeface="+mn-cs"/>
                <a:sym typeface="IBM Plex Mono"/>
              </a:rPr>
              <a:t>PHP</a:t>
            </a:r>
          </a:p>
        </p:txBody>
      </p:sp>
      <p:sp>
        <p:nvSpPr>
          <p:cNvPr id="18" name="Tekstfelt 17">
            <a:extLst>
              <a:ext uri="{FF2B5EF4-FFF2-40B4-BE49-F238E27FC236}">
                <a16:creationId xmlns:a16="http://schemas.microsoft.com/office/drawing/2014/main" id="{F8F52AC8-82AE-48A7-B284-EBE7EAEEAA0F}"/>
              </a:ext>
            </a:extLst>
          </p:cNvPr>
          <p:cNvSpPr txBox="1"/>
          <p:nvPr/>
        </p:nvSpPr>
        <p:spPr>
          <a:xfrm>
            <a:off x="17632305" y="4597661"/>
            <a:ext cx="2334521" cy="379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spc="0" normalizeH="0" baseline="0" dirty="0">
                <a:ln>
                  <a:noFill/>
                </a:ln>
                <a:solidFill>
                  <a:srgbClr val="414141"/>
                </a:solidFill>
                <a:effectLst/>
                <a:uFillTx/>
                <a:latin typeface="+mn-lt"/>
                <a:ea typeface="+mn-ea"/>
                <a:cs typeface="+mn-cs"/>
                <a:sym typeface="IBM Plex Mono"/>
              </a:rPr>
              <a:t>Vis mig hjemmeside</a:t>
            </a:r>
          </a:p>
        </p:txBody>
      </p:sp>
      <p:sp>
        <p:nvSpPr>
          <p:cNvPr id="19" name="Tekstfelt 18">
            <a:extLst>
              <a:ext uri="{FF2B5EF4-FFF2-40B4-BE49-F238E27FC236}">
                <a16:creationId xmlns:a16="http://schemas.microsoft.com/office/drawing/2014/main" id="{D41D7A51-FE21-4962-8540-716AF36BD4A8}"/>
              </a:ext>
            </a:extLst>
          </p:cNvPr>
          <p:cNvSpPr txBox="1"/>
          <p:nvPr/>
        </p:nvSpPr>
        <p:spPr>
          <a:xfrm>
            <a:off x="17632304" y="10078255"/>
            <a:ext cx="2334521" cy="379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spc="0" normalizeH="0" baseline="0" dirty="0">
                <a:ln>
                  <a:noFill/>
                </a:ln>
                <a:solidFill>
                  <a:srgbClr val="414141"/>
                </a:solidFill>
                <a:effectLst/>
                <a:uFillTx/>
                <a:latin typeface="+mn-lt"/>
                <a:ea typeface="+mn-ea"/>
                <a:cs typeface="+mn-cs"/>
                <a:sym typeface="IBM Plex Mono"/>
              </a:rPr>
              <a:t>Vis mig hjemmeside</a:t>
            </a:r>
          </a:p>
        </p:txBody>
      </p:sp>
      <p:sp>
        <p:nvSpPr>
          <p:cNvPr id="20" name="Tekstfelt 19">
            <a:extLst>
              <a:ext uri="{FF2B5EF4-FFF2-40B4-BE49-F238E27FC236}">
                <a16:creationId xmlns:a16="http://schemas.microsoft.com/office/drawing/2014/main" id="{D14353A5-60AE-40FD-815D-64D9F8C86FA8}"/>
              </a:ext>
            </a:extLst>
          </p:cNvPr>
          <p:cNvSpPr txBox="1"/>
          <p:nvPr/>
        </p:nvSpPr>
        <p:spPr>
          <a:xfrm>
            <a:off x="17632303" y="6204382"/>
            <a:ext cx="2334521" cy="379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spc="0" normalizeH="0" baseline="0" dirty="0">
                <a:ln>
                  <a:noFill/>
                </a:ln>
                <a:solidFill>
                  <a:srgbClr val="414141"/>
                </a:solidFill>
                <a:effectLst/>
                <a:uFillTx/>
                <a:latin typeface="+mn-lt"/>
                <a:ea typeface="+mn-ea"/>
                <a:cs typeface="+mn-cs"/>
                <a:sym typeface="IBM Plex Mono"/>
              </a:rPr>
              <a:t>HTML, CSS, JavaScript</a:t>
            </a:r>
          </a:p>
        </p:txBody>
      </p:sp>
      <p:sp>
        <p:nvSpPr>
          <p:cNvPr id="21" name="Tekstfelt 20">
            <a:extLst>
              <a:ext uri="{FF2B5EF4-FFF2-40B4-BE49-F238E27FC236}">
                <a16:creationId xmlns:a16="http://schemas.microsoft.com/office/drawing/2014/main" id="{8A98E3A6-D981-43D8-85CF-EE5C70A3C768}"/>
              </a:ext>
            </a:extLst>
          </p:cNvPr>
          <p:cNvSpPr txBox="1"/>
          <p:nvPr/>
        </p:nvSpPr>
        <p:spPr>
          <a:xfrm>
            <a:off x="17452350" y="11668170"/>
            <a:ext cx="2836506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spc="0" normalizeH="0" baseline="0" dirty="0">
                <a:ln>
                  <a:noFill/>
                </a:ln>
                <a:solidFill>
                  <a:srgbClr val="414141"/>
                </a:solidFill>
                <a:effectLst/>
                <a:uFillTx/>
                <a:latin typeface="+mn-lt"/>
                <a:ea typeface="+mn-ea"/>
                <a:cs typeface="+mn-cs"/>
                <a:sym typeface="IBM Plex Mono"/>
              </a:rPr>
              <a:t>HTML, CSS  (evt. JavaScript)</a:t>
            </a:r>
          </a:p>
        </p:txBody>
      </p:sp>
    </p:spTree>
    <p:extLst>
      <p:ext uri="{BB962C8B-B14F-4D97-AF65-F5344CB8AC3E}">
        <p14:creationId xmlns:p14="http://schemas.microsoft.com/office/powerpoint/2010/main" val="1059157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293858-2AFA-4DA9-A141-9E2B595EA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Generelt om PHP og webdesign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02FC9A43-4C76-4D6C-B0D3-61CE749C6D21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" r="8"/>
          <a:stretch>
            <a:fillRect/>
          </a:stretch>
        </p:blipFill>
        <p:spPr>
          <a:xfrm>
            <a:off x="1021872" y="3364144"/>
            <a:ext cx="6772275" cy="9575800"/>
          </a:xfrm>
        </p:spPr>
      </p:pic>
      <p:pic>
        <p:nvPicPr>
          <p:cNvPr id="8" name="Billede 7">
            <a:extLst>
              <a:ext uri="{FF2B5EF4-FFF2-40B4-BE49-F238E27FC236}">
                <a16:creationId xmlns:a16="http://schemas.microsoft.com/office/drawing/2014/main" id="{5FE021EC-95AA-49BA-83BB-6AB50AA86A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8179" y="3363944"/>
            <a:ext cx="6768898" cy="9576000"/>
          </a:xfrm>
          <a:prstGeom prst="rect">
            <a:avLst/>
          </a:prstGeom>
        </p:spPr>
      </p:pic>
      <p:pic>
        <p:nvPicPr>
          <p:cNvPr id="10" name="Billede 9">
            <a:extLst>
              <a:ext uri="{FF2B5EF4-FFF2-40B4-BE49-F238E27FC236}">
                <a16:creationId xmlns:a16="http://schemas.microsoft.com/office/drawing/2014/main" id="{F279FED3-A991-4BEB-9EAE-326100E060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5266" y="3363944"/>
            <a:ext cx="6776862" cy="9576000"/>
          </a:xfrm>
          <a:prstGeom prst="rect">
            <a:avLst/>
          </a:prstGeom>
        </p:spPr>
      </p:pic>
      <p:sp>
        <p:nvSpPr>
          <p:cNvPr id="11" name="Tekstfelt 10">
            <a:extLst>
              <a:ext uri="{FF2B5EF4-FFF2-40B4-BE49-F238E27FC236}">
                <a16:creationId xmlns:a16="http://schemas.microsoft.com/office/drawing/2014/main" id="{C8911DB6-4E9A-4FFB-BFF2-633D1F9DF87D}"/>
              </a:ext>
            </a:extLst>
          </p:cNvPr>
          <p:cNvSpPr txBox="1"/>
          <p:nvPr/>
        </p:nvSpPr>
        <p:spPr>
          <a:xfrm flipH="1">
            <a:off x="9379428" y="7854426"/>
            <a:ext cx="5486400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a-DK" b="1" i="1" dirty="0"/>
              <a:t>Dette vises i browseren</a:t>
            </a:r>
            <a:endParaRPr kumimoji="0" lang="da-DK" sz="3200" b="1" i="1" u="none" strike="noStrike" cap="none" spc="0" normalizeH="0" baseline="0" dirty="0">
              <a:ln>
                <a:noFill/>
              </a:ln>
              <a:solidFill>
                <a:srgbClr val="414141"/>
              </a:solidFill>
              <a:effectLst/>
              <a:uFillTx/>
              <a:latin typeface="+mn-lt"/>
              <a:ea typeface="+mn-ea"/>
              <a:cs typeface="+mn-cs"/>
              <a:sym typeface="IBM Plex Mono"/>
            </a:endParaRPr>
          </a:p>
        </p:txBody>
      </p:sp>
      <p:sp>
        <p:nvSpPr>
          <p:cNvPr id="12" name="Tekstfelt 11">
            <a:extLst>
              <a:ext uri="{FF2B5EF4-FFF2-40B4-BE49-F238E27FC236}">
                <a16:creationId xmlns:a16="http://schemas.microsoft.com/office/drawing/2014/main" id="{ABFDDF68-C86E-442E-9334-1D73AF1C0746}"/>
              </a:ext>
            </a:extLst>
          </p:cNvPr>
          <p:cNvSpPr txBox="1"/>
          <p:nvPr/>
        </p:nvSpPr>
        <p:spPr>
          <a:xfrm flipH="1">
            <a:off x="16593227" y="7854426"/>
            <a:ext cx="6768899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a-DK" b="1" i="1" dirty="0"/>
              <a:t>Denne kildekode har PHP genereret</a:t>
            </a:r>
            <a:endParaRPr kumimoji="0" lang="da-DK" sz="3200" b="1" i="1" u="none" strike="noStrike" cap="none" spc="0" normalizeH="0" baseline="0" dirty="0">
              <a:ln>
                <a:noFill/>
              </a:ln>
              <a:solidFill>
                <a:srgbClr val="414141"/>
              </a:solidFill>
              <a:effectLst/>
              <a:uFillTx/>
              <a:latin typeface="+mn-lt"/>
              <a:ea typeface="+mn-ea"/>
              <a:cs typeface="+mn-cs"/>
              <a:sym typeface="IBM Plex Mono"/>
            </a:endParaRPr>
          </a:p>
        </p:txBody>
      </p:sp>
      <p:sp>
        <p:nvSpPr>
          <p:cNvPr id="13" name="Tekstfelt 12">
            <a:extLst>
              <a:ext uri="{FF2B5EF4-FFF2-40B4-BE49-F238E27FC236}">
                <a16:creationId xmlns:a16="http://schemas.microsoft.com/office/drawing/2014/main" id="{22C76F9C-C20C-4F58-83FD-6469AAFD89AC}"/>
              </a:ext>
            </a:extLst>
          </p:cNvPr>
          <p:cNvSpPr txBox="1"/>
          <p:nvPr/>
        </p:nvSpPr>
        <p:spPr>
          <a:xfrm flipH="1">
            <a:off x="1525728" y="7854426"/>
            <a:ext cx="5486400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a-DK" b="1" i="1" dirty="0">
                <a:solidFill>
                  <a:srgbClr val="FFFFFF"/>
                </a:solidFill>
              </a:rPr>
              <a:t>Bagvedliggende kode</a:t>
            </a:r>
            <a:endParaRPr kumimoji="0" lang="da-DK" sz="3200" b="1" i="1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IBM Plex Mono"/>
            </a:endParaRPr>
          </a:p>
        </p:txBody>
      </p:sp>
    </p:spTree>
    <p:extLst>
      <p:ext uri="{BB962C8B-B14F-4D97-AF65-F5344CB8AC3E}">
        <p14:creationId xmlns:p14="http://schemas.microsoft.com/office/powerpoint/2010/main" val="3531082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FF080F-3544-4D5F-AA8A-5F5178F73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PHP og </a:t>
            </a:r>
            <a:r>
              <a:rPr lang="da-DK" dirty="0" err="1"/>
              <a:t>webserver</a:t>
            </a:r>
            <a:endParaRPr lang="da-DK" dirty="0"/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DB778948-005E-47D1-A85D-666A1D5291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da-DK" dirty="0"/>
              <a:t>PHP kræver ALTID en kørende server for at kunne omsætte/</a:t>
            </a:r>
            <a:r>
              <a:rPr lang="da-DK" dirty="0" err="1"/>
              <a:t>compile</a:t>
            </a:r>
            <a:r>
              <a:rPr lang="da-DK" dirty="0"/>
              <a:t> dine .</a:t>
            </a:r>
            <a:r>
              <a:rPr lang="da-DK" dirty="0" err="1"/>
              <a:t>php</a:t>
            </a:r>
            <a:r>
              <a:rPr lang="da-DK" dirty="0"/>
              <a:t> filer til HTML</a:t>
            </a:r>
          </a:p>
          <a:p>
            <a:r>
              <a:rPr lang="da-DK" dirty="0"/>
              <a:t>Det betyder, at hvis du arbejder lokalt (fx i VS Code eller </a:t>
            </a:r>
            <a:r>
              <a:rPr lang="da-DK" dirty="0" err="1"/>
              <a:t>Dreamweaver</a:t>
            </a:r>
            <a:r>
              <a:rPr lang="da-DK" dirty="0"/>
              <a:t>), skal du have enten en lokal </a:t>
            </a:r>
            <a:r>
              <a:rPr lang="da-DK" dirty="0" err="1"/>
              <a:t>webserver</a:t>
            </a:r>
            <a:r>
              <a:rPr lang="da-DK" dirty="0"/>
              <a:t> kørende for at kunne se dine .</a:t>
            </a:r>
            <a:r>
              <a:rPr lang="da-DK" dirty="0" err="1"/>
              <a:t>php</a:t>
            </a:r>
            <a:r>
              <a:rPr lang="da-DK" dirty="0"/>
              <a:t> filer MAMP, XAMPP eller lignende eller også skal du have en online </a:t>
            </a:r>
            <a:r>
              <a:rPr lang="da-DK" dirty="0" err="1"/>
              <a:t>webserver</a:t>
            </a:r>
            <a:r>
              <a:rPr lang="da-DK" dirty="0"/>
              <a:t> – vi bruger </a:t>
            </a:r>
            <a:r>
              <a:rPr lang="da-DK" dirty="0" err="1"/>
              <a:t>AspITs</a:t>
            </a:r>
            <a:r>
              <a:rPr lang="da-DK" dirty="0"/>
              <a:t> egen </a:t>
            </a:r>
            <a:r>
              <a:rPr lang="da-DK" dirty="0" err="1"/>
              <a:t>webserver</a:t>
            </a:r>
            <a:r>
              <a:rPr lang="da-DK" dirty="0"/>
              <a:t>: </a:t>
            </a:r>
            <a:r>
              <a:rPr lang="da-DK" dirty="0" err="1"/>
              <a:t>aspitcloud</a:t>
            </a:r>
            <a:endParaRPr lang="da-DK" dirty="0"/>
          </a:p>
          <a:p>
            <a:r>
              <a:rPr lang="da-DK" dirty="0"/>
              <a:t>Lokal </a:t>
            </a:r>
            <a:r>
              <a:rPr lang="da-DK" dirty="0" err="1"/>
              <a:t>webserver</a:t>
            </a:r>
            <a:r>
              <a:rPr lang="da-DK" dirty="0"/>
              <a:t>:</a:t>
            </a:r>
          </a:p>
          <a:p>
            <a:pPr lvl="1"/>
            <a:r>
              <a:rPr lang="da-DK" dirty="0"/>
              <a:t>I XAMPP er mappen </a:t>
            </a:r>
            <a:r>
              <a:rPr lang="da-DK" dirty="0" err="1"/>
              <a:t>htdocs</a:t>
            </a:r>
            <a:r>
              <a:rPr lang="da-DK" dirty="0"/>
              <a:t> din rodmappe, så hvis du i en browser skriver http://localhost vil der bliver vist den index-fil, som ligger i mappen </a:t>
            </a:r>
            <a:r>
              <a:rPr lang="da-DK" dirty="0" err="1"/>
              <a:t>htdocs</a:t>
            </a:r>
            <a:endParaRPr lang="da-DK" dirty="0"/>
          </a:p>
          <a:p>
            <a:pPr lvl="1"/>
            <a:r>
              <a:rPr lang="da-DK" dirty="0"/>
              <a:t>Du kan oprette undermapper under </a:t>
            </a:r>
            <a:r>
              <a:rPr lang="da-DK" dirty="0" err="1"/>
              <a:t>htdocs</a:t>
            </a:r>
            <a:r>
              <a:rPr lang="da-DK" dirty="0"/>
              <a:t> til dine forskellige </a:t>
            </a:r>
            <a:r>
              <a:rPr lang="da-DK" dirty="0" err="1"/>
              <a:t>php</a:t>
            </a:r>
            <a:r>
              <a:rPr lang="da-DK" dirty="0"/>
              <a:t>-sites, som du arbejder på i VS Code, så får du vist dit website med http://localhost/[ditmappenavn]</a:t>
            </a:r>
          </a:p>
          <a:p>
            <a:r>
              <a:rPr lang="da-DK" dirty="0"/>
              <a:t>Online </a:t>
            </a:r>
            <a:r>
              <a:rPr lang="da-DK" dirty="0" err="1"/>
              <a:t>webserver</a:t>
            </a:r>
            <a:r>
              <a:rPr lang="da-DK" dirty="0"/>
              <a:t>:</a:t>
            </a:r>
          </a:p>
          <a:p>
            <a:pPr lvl="1"/>
            <a:r>
              <a:rPr lang="da-DK" dirty="0"/>
              <a:t>På </a:t>
            </a:r>
            <a:r>
              <a:rPr lang="da-DK" dirty="0" err="1"/>
              <a:t>aspitcloud</a:t>
            </a:r>
            <a:r>
              <a:rPr lang="da-DK" dirty="0"/>
              <a:t> er </a:t>
            </a:r>
            <a:r>
              <a:rPr lang="da-DK" dirty="0" err="1"/>
              <a:t>public_html</a:t>
            </a:r>
            <a:r>
              <a:rPr lang="da-DK" dirty="0"/>
              <a:t> din rodmappe, så hvis du i en browser skriver </a:t>
            </a:r>
            <a:r>
              <a:rPr lang="da-DK" i="1" dirty="0"/>
              <a:t>[</a:t>
            </a:r>
            <a:r>
              <a:rPr lang="da-DK" i="1" dirty="0" err="1"/>
              <a:t>ditbrugernavn</a:t>
            </a:r>
            <a:r>
              <a:rPr lang="da-DK" i="1" dirty="0"/>
              <a:t>]</a:t>
            </a:r>
            <a:r>
              <a:rPr lang="da-DK" dirty="0"/>
              <a:t>.aspitcloud.dk er det index-filen i </a:t>
            </a:r>
            <a:r>
              <a:rPr lang="da-DK" dirty="0" err="1"/>
              <a:t>public_html</a:t>
            </a:r>
            <a:r>
              <a:rPr lang="da-DK" dirty="0"/>
              <a:t>, der bliver vist</a:t>
            </a:r>
          </a:p>
          <a:p>
            <a:pPr lvl="1"/>
            <a:r>
              <a:rPr lang="da-DK" dirty="0"/>
              <a:t>Du kan oprette undermapper under </a:t>
            </a:r>
            <a:r>
              <a:rPr lang="da-DK" dirty="0" err="1"/>
              <a:t>public_html</a:t>
            </a:r>
            <a:r>
              <a:rPr lang="da-DK" dirty="0"/>
              <a:t>, som så kan findes på url’en [</a:t>
            </a:r>
            <a:r>
              <a:rPr lang="da-DK" dirty="0" err="1"/>
              <a:t>ditbrugernavn</a:t>
            </a:r>
            <a:r>
              <a:rPr lang="da-DK" dirty="0"/>
              <a:t>].aspitcloud.dk/</a:t>
            </a:r>
            <a:r>
              <a:rPr lang="da-DK" i="1" dirty="0"/>
              <a:t>[</a:t>
            </a:r>
            <a:r>
              <a:rPr lang="da-DK" i="1" dirty="0" err="1"/>
              <a:t>ditmappenavn</a:t>
            </a:r>
            <a:r>
              <a:rPr lang="da-DK" i="1" dirty="0"/>
              <a:t>]</a:t>
            </a:r>
          </a:p>
          <a:p>
            <a:pPr marL="0" indent="0">
              <a:buNone/>
            </a:pPr>
            <a:endParaRPr lang="da-DK" dirty="0"/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3DF08B0C-304F-4314-8366-BCFBB6B6552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4" b="634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6D77B462-B0ED-4DED-B828-701BD276B3E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70239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9BCDDA-C07B-4AE5-AF3E-C80E50ADD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PHP </a:t>
            </a:r>
            <a:r>
              <a:rPr lang="da-DK" dirty="0" err="1"/>
              <a:t>syntax</a:t>
            </a:r>
            <a:endParaRPr lang="da-DK" dirty="0"/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E4043F56-34F3-42D7-9951-93F2033AB1E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da-DK" dirty="0" err="1"/>
              <a:t>Php</a:t>
            </a:r>
            <a:r>
              <a:rPr lang="da-DK" dirty="0"/>
              <a:t> koden startes med </a:t>
            </a:r>
            <a:r>
              <a:rPr lang="da-DK" dirty="0">
                <a:solidFill>
                  <a:srgbClr val="FF0000"/>
                </a:solidFill>
              </a:rPr>
              <a:t>&lt;?</a:t>
            </a:r>
            <a:r>
              <a:rPr lang="da-DK" dirty="0" err="1">
                <a:solidFill>
                  <a:srgbClr val="FF0000"/>
                </a:solidFill>
              </a:rPr>
              <a:t>php</a:t>
            </a:r>
            <a:r>
              <a:rPr lang="da-DK" dirty="0"/>
              <a:t>  og afsluttes med  </a:t>
            </a:r>
            <a:r>
              <a:rPr lang="da-DK" dirty="0">
                <a:solidFill>
                  <a:srgbClr val="FF0000"/>
                </a:solidFill>
              </a:rPr>
              <a:t>?&gt;</a:t>
            </a:r>
          </a:p>
          <a:p>
            <a:r>
              <a:rPr lang="da-DK" dirty="0"/>
              <a:t>Alle sætninger afsluttes med ; (semikolon)</a:t>
            </a:r>
          </a:p>
          <a:p>
            <a:r>
              <a:rPr lang="da-DK" dirty="0"/>
              <a:t>Variabler starter med $ (dollartegn)</a:t>
            </a:r>
          </a:p>
          <a:p>
            <a:pPr lvl="1"/>
            <a:r>
              <a:rPr lang="da-DK" dirty="0"/>
              <a:t>Brug </a:t>
            </a:r>
            <a:r>
              <a:rPr lang="da-DK" dirty="0" err="1"/>
              <a:t>camelCase</a:t>
            </a:r>
            <a:r>
              <a:rPr lang="da-DK" dirty="0"/>
              <a:t> til variabel- og funktionsnavne</a:t>
            </a:r>
          </a:p>
          <a:p>
            <a:r>
              <a:rPr lang="da-DK" dirty="0"/>
              <a:t>Der er tre måder at </a:t>
            </a:r>
            <a:r>
              <a:rPr lang="da-DK" dirty="0" err="1"/>
              <a:t>udkommentere</a:t>
            </a:r>
            <a:r>
              <a:rPr lang="da-DK" dirty="0"/>
              <a:t> linjer på i </a:t>
            </a:r>
            <a:r>
              <a:rPr lang="da-DK" dirty="0" err="1"/>
              <a:t>php</a:t>
            </a:r>
            <a:r>
              <a:rPr lang="da-DK" dirty="0"/>
              <a:t>:</a:t>
            </a:r>
          </a:p>
          <a:p>
            <a:pPr lvl="1"/>
            <a:r>
              <a:rPr lang="da-DK" dirty="0"/>
              <a:t>//  </a:t>
            </a:r>
            <a:r>
              <a:rPr lang="da-DK" sz="2400" dirty="0">
                <a:sym typeface="Wingdings" panose="05000000000000000000" pitchFamily="2" charset="2"/>
              </a:rPr>
              <a:t></a:t>
            </a:r>
            <a:r>
              <a:rPr lang="da-DK" dirty="0">
                <a:sym typeface="Wingdings" panose="05000000000000000000" pitchFamily="2" charset="2"/>
              </a:rPr>
              <a:t> resten af denne linje </a:t>
            </a:r>
            <a:r>
              <a:rPr lang="da-DK" dirty="0" err="1">
                <a:sym typeface="Wingdings" panose="05000000000000000000" pitchFamily="2" charset="2"/>
              </a:rPr>
              <a:t>udkommenteres</a:t>
            </a:r>
            <a:endParaRPr lang="da-DK" dirty="0">
              <a:sym typeface="Wingdings" panose="05000000000000000000" pitchFamily="2" charset="2"/>
            </a:endParaRPr>
          </a:p>
          <a:p>
            <a:pPr lvl="1"/>
            <a:r>
              <a:rPr lang="da-DK" dirty="0">
                <a:sym typeface="Wingdings" panose="05000000000000000000" pitchFamily="2" charset="2"/>
              </a:rPr>
              <a:t>#  </a:t>
            </a:r>
            <a:r>
              <a:rPr lang="da-DK" sz="2400" dirty="0">
                <a:sym typeface="Wingdings" panose="05000000000000000000" pitchFamily="2" charset="2"/>
              </a:rPr>
              <a:t></a:t>
            </a:r>
            <a:r>
              <a:rPr lang="da-DK" dirty="0">
                <a:sym typeface="Wingdings" panose="05000000000000000000" pitchFamily="2" charset="2"/>
              </a:rPr>
              <a:t> resten af denne linje </a:t>
            </a:r>
            <a:r>
              <a:rPr lang="da-DK" dirty="0" err="1">
                <a:sym typeface="Wingdings" panose="05000000000000000000" pitchFamily="2" charset="2"/>
              </a:rPr>
              <a:t>udkommenteres</a:t>
            </a:r>
            <a:endParaRPr lang="da-DK" dirty="0">
              <a:sym typeface="Wingdings" panose="05000000000000000000" pitchFamily="2" charset="2"/>
            </a:endParaRPr>
          </a:p>
          <a:p>
            <a:pPr lvl="1"/>
            <a:r>
              <a:rPr lang="da-DK" dirty="0">
                <a:sym typeface="Wingdings" panose="05000000000000000000" pitchFamily="2" charset="2"/>
              </a:rPr>
              <a:t>/*    */  </a:t>
            </a:r>
            <a:r>
              <a:rPr lang="da-DK" sz="2400" dirty="0">
                <a:sym typeface="Wingdings" panose="05000000000000000000" pitchFamily="2" charset="2"/>
              </a:rPr>
              <a:t></a:t>
            </a:r>
            <a:r>
              <a:rPr lang="da-DK" dirty="0">
                <a:sym typeface="Wingdings" panose="05000000000000000000" pitchFamily="2" charset="2"/>
              </a:rPr>
              <a:t> al tekst mellem disse to tegn </a:t>
            </a:r>
            <a:r>
              <a:rPr lang="da-DK" dirty="0" err="1">
                <a:sym typeface="Wingdings" panose="05000000000000000000" pitchFamily="2" charset="2"/>
              </a:rPr>
              <a:t>udkommenteres</a:t>
            </a:r>
            <a:endParaRPr lang="da-DK" dirty="0"/>
          </a:p>
          <a:p>
            <a:pPr lvl="1"/>
            <a:r>
              <a:rPr lang="da-DK" dirty="0"/>
              <a:t>Vær </a:t>
            </a:r>
            <a:r>
              <a:rPr lang="da-DK" dirty="0" err="1"/>
              <a:t>obs</a:t>
            </a:r>
            <a:r>
              <a:rPr lang="da-DK" dirty="0"/>
              <a:t> på at dine kommentarer kun gælder indenfor din </a:t>
            </a:r>
            <a:r>
              <a:rPr lang="da-DK" dirty="0" err="1"/>
              <a:t>php</a:t>
            </a:r>
            <a:r>
              <a:rPr lang="da-DK" dirty="0"/>
              <a:t> kode. Så hvis du har </a:t>
            </a:r>
            <a:r>
              <a:rPr lang="da-DK" dirty="0" err="1"/>
              <a:t>php</a:t>
            </a:r>
            <a:r>
              <a:rPr lang="da-DK" dirty="0"/>
              <a:t> kode </a:t>
            </a:r>
            <a:r>
              <a:rPr lang="da-DK" dirty="0" err="1"/>
              <a:t>embedded</a:t>
            </a:r>
            <a:r>
              <a:rPr lang="da-DK" dirty="0"/>
              <a:t> i HTML, så gælder ”resten af linjen” altså kun i </a:t>
            </a:r>
            <a:r>
              <a:rPr lang="da-DK" dirty="0" err="1"/>
              <a:t>php</a:t>
            </a:r>
            <a:r>
              <a:rPr lang="da-DK" dirty="0"/>
              <a:t> delen og ikke for HTML delen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D8B5B9C6-BC28-4193-B822-83F674FC590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1" b="641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AD649DE2-16BF-4648-A43D-DDA77C1A2FC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9091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919D6C-5069-43AF-BBE5-E61C53A4C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PHP </a:t>
            </a:r>
            <a:r>
              <a:rPr lang="da-DK" dirty="0" err="1"/>
              <a:t>syntax</a:t>
            </a:r>
            <a:endParaRPr lang="da-DK" dirty="0"/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AE9C6631-12F1-420D-9BB5-9F00187604A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da-DK" dirty="0"/>
              <a:t>Best practice: PHP kode, som ikke er relevant at have et bestemt sted i din HTML-kode, skrives øverst i dokumentet (over dit &lt;!doctype html&gt; tag)</a:t>
            </a:r>
          </a:p>
          <a:p>
            <a:r>
              <a:rPr lang="da-DK" dirty="0"/>
              <a:t>Tekststrenge</a:t>
            </a:r>
          </a:p>
          <a:p>
            <a:pPr lvl="1"/>
            <a:r>
              <a:rPr lang="da-DK" dirty="0"/>
              <a:t>Tekststrenge kan skrives i enten ‘ ‘ (enkelte citationstegn) eller ” ” (dobbelte citationstegn)</a:t>
            </a:r>
          </a:p>
          <a:p>
            <a:pPr lvl="2"/>
            <a:r>
              <a:rPr lang="da-DK" dirty="0"/>
              <a:t>Med dobbelte citationstegn, får man automatisk interpolation af variabler:</a:t>
            </a:r>
            <a:br>
              <a:rPr lang="da-DK" dirty="0"/>
            </a:br>
            <a:r>
              <a:rPr lang="da-DK" dirty="0"/>
              <a:t>”Mit fornavn er $fornavn”;</a:t>
            </a:r>
          </a:p>
          <a:p>
            <a:pPr lvl="1"/>
            <a:r>
              <a:rPr lang="da-DK" dirty="0"/>
              <a:t>To tekststrenge kan sættes sammen med </a:t>
            </a:r>
            <a:r>
              <a:rPr lang="da-DK" dirty="0" err="1"/>
              <a:t>dot</a:t>
            </a:r>
            <a:r>
              <a:rPr lang="da-DK" dirty="0"/>
              <a:t> </a:t>
            </a:r>
            <a:r>
              <a:rPr lang="da-DK" dirty="0" err="1"/>
              <a:t>concatenation</a:t>
            </a:r>
            <a:r>
              <a:rPr lang="da-DK" dirty="0"/>
              <a:t> (punktum)</a:t>
            </a:r>
          </a:p>
          <a:p>
            <a:pPr lvl="2"/>
            <a:r>
              <a:rPr lang="da-DK" dirty="0"/>
              <a:t>$fornavn . $efternavn (</a:t>
            </a:r>
            <a:r>
              <a:rPr lang="da-DK" dirty="0" err="1"/>
              <a:t>HanneLund</a:t>
            </a:r>
            <a:r>
              <a:rPr lang="da-DK" dirty="0"/>
              <a:t>)</a:t>
            </a:r>
          </a:p>
          <a:p>
            <a:pPr lvl="2"/>
            <a:r>
              <a:rPr lang="da-DK" dirty="0"/>
              <a:t>$fornavn . ‘ ‘ . $efternavn (Hanne Lund)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133420A8-E8E1-441B-8692-0CFCD790A6F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7" b="647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9336E811-FCC7-4C7B-AF83-73498BF2A8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77112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62CFE5-F6EA-409D-BEA0-8D78C270B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PHP variabler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C97C0E69-2FA3-4359-8073-6451DD0EFC0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da-DK" dirty="0"/>
              <a:t>En </a:t>
            </a:r>
            <a:r>
              <a:rPr lang="da-DK" dirty="0" err="1"/>
              <a:t>php</a:t>
            </a:r>
            <a:r>
              <a:rPr lang="da-DK" dirty="0"/>
              <a:t> variabel oprettes ved at tildele den en værdi</a:t>
            </a:r>
          </a:p>
          <a:p>
            <a:r>
              <a:rPr lang="da-DK" dirty="0" err="1"/>
              <a:t>Php</a:t>
            </a:r>
            <a:r>
              <a:rPr lang="da-DK" dirty="0"/>
              <a:t> variabler skal ikke deklareres som en bestemt type</a:t>
            </a:r>
          </a:p>
          <a:p>
            <a:r>
              <a:rPr lang="da-DK" dirty="0" err="1"/>
              <a:t>Php</a:t>
            </a:r>
            <a:r>
              <a:rPr lang="da-DK" dirty="0"/>
              <a:t> variabler starter altid med $ (dollartegn)</a:t>
            </a:r>
          </a:p>
          <a:p>
            <a:r>
              <a:rPr lang="da-DK" dirty="0"/>
              <a:t>Første tegn i variabelnavnet skal være et bogstav eller _ (underscore)</a:t>
            </a:r>
          </a:p>
          <a:p>
            <a:r>
              <a:rPr lang="da-DK" dirty="0"/>
              <a:t>Variabelnavne kan indeholde bogstaver, tal og underscore</a:t>
            </a:r>
          </a:p>
          <a:p>
            <a:r>
              <a:rPr lang="da-DK" dirty="0"/>
              <a:t>Best practice er </a:t>
            </a:r>
            <a:r>
              <a:rPr lang="da-DK" dirty="0" err="1"/>
              <a:t>camelCase</a:t>
            </a:r>
            <a:endParaRPr lang="da-DK" dirty="0"/>
          </a:p>
          <a:p>
            <a:r>
              <a:rPr lang="da-DK" dirty="0"/>
              <a:t>Variabelnavne er case sensitive</a:t>
            </a:r>
          </a:p>
          <a:p>
            <a:r>
              <a:rPr lang="da-DK" dirty="0"/>
              <a:t>Du kan udskrive (skrive som HTML) med funktionen </a:t>
            </a:r>
            <a:r>
              <a:rPr lang="da-DK" dirty="0" err="1"/>
              <a:t>echo</a:t>
            </a:r>
            <a:br>
              <a:rPr lang="da-DK" dirty="0"/>
            </a:br>
            <a:br>
              <a:rPr lang="da-DK" dirty="0"/>
            </a:br>
            <a:r>
              <a:rPr lang="da-DK" sz="2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&lt;?</a:t>
            </a:r>
            <a:r>
              <a:rPr lang="da-DK" sz="2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php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8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8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$variabel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da-DK" sz="2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?&gt;</a:t>
            </a:r>
            <a:br>
              <a:rPr lang="da-DK" sz="2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a-DK" sz="28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a-DK" dirty="0"/>
              <a:t>Du kan også anvende en forkortelse for </a:t>
            </a:r>
            <a:r>
              <a:rPr lang="da-DK" dirty="0" err="1"/>
              <a:t>echo</a:t>
            </a:r>
            <a:r>
              <a:rPr lang="da-DK" dirty="0"/>
              <a:t>:</a:t>
            </a:r>
            <a:br>
              <a:rPr lang="da-DK" sz="2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a-DK" sz="2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&lt;?= </a:t>
            </a:r>
            <a:r>
              <a:rPr lang="da-DK" sz="28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$variabel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da-DK" sz="2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?&gt;</a:t>
            </a:r>
          </a:p>
        </p:txBody>
      </p:sp>
      <p:pic>
        <p:nvPicPr>
          <p:cNvPr id="10" name="Pladsholder til billede 9">
            <a:extLst>
              <a:ext uri="{FF2B5EF4-FFF2-40B4-BE49-F238E27FC236}">
                <a16:creationId xmlns:a16="http://schemas.microsoft.com/office/drawing/2014/main" id="{9525A54E-9090-4AF5-AAA2-EED3F7E08CB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" b="650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9BDA7DBA-790A-4D31-9153-014D5023D5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70778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B72971-42B6-43AE-BFCC-739162154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PHP variabler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8F109FC-F485-43F6-BD29-4071EF85348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da-DK" dirty="0"/>
              <a:t>Du kan finde en variabels type ved at bruge den indbyggede funktion </a:t>
            </a:r>
            <a:r>
              <a:rPr lang="da-DK" dirty="0" err="1"/>
              <a:t>gettype</a:t>
            </a:r>
            <a:r>
              <a:rPr lang="da-DK" dirty="0"/>
              <a:t>($variabel)</a:t>
            </a:r>
          </a:p>
          <a:p>
            <a:pPr lvl="1"/>
            <a:r>
              <a:rPr lang="da-DK" dirty="0"/>
              <a:t>Funktionen returnerer indholdet i variablens type</a:t>
            </a:r>
          </a:p>
          <a:p>
            <a:r>
              <a:rPr lang="da-DK" dirty="0"/>
              <a:t>Du kan gennemtvinge at indholdet af en variabel opfattes som en bestemt type ved at caste en variabel</a:t>
            </a:r>
          </a:p>
          <a:p>
            <a:r>
              <a:rPr lang="da-DK" dirty="0"/>
              <a:t>Det gør du ved at skrive typen foran variablen i parentes</a:t>
            </a:r>
          </a:p>
          <a:p>
            <a:pPr lvl="1"/>
            <a:r>
              <a:rPr lang="da-DK" dirty="0"/>
              <a:t>(</a:t>
            </a:r>
            <a:r>
              <a:rPr lang="da-DK" dirty="0" err="1"/>
              <a:t>int</a:t>
            </a:r>
            <a:r>
              <a:rPr lang="da-DK" dirty="0"/>
              <a:t>) $alder</a:t>
            </a:r>
          </a:p>
          <a:p>
            <a:pPr lvl="1"/>
            <a:r>
              <a:rPr lang="da-DK" dirty="0"/>
              <a:t>(</a:t>
            </a:r>
            <a:r>
              <a:rPr lang="da-DK" dirty="0" err="1"/>
              <a:t>string</a:t>
            </a:r>
            <a:r>
              <a:rPr lang="da-DK" dirty="0"/>
              <a:t>) $</a:t>
            </a:r>
            <a:r>
              <a:rPr lang="da-DK" dirty="0" err="1"/>
              <a:t>UserID</a:t>
            </a:r>
            <a:endParaRPr lang="da-DK" dirty="0"/>
          </a:p>
          <a:p>
            <a:r>
              <a:rPr lang="da-DK" dirty="0"/>
              <a:t>Når du caster til en anden type, kan der opstå nogle uventede resultater. Du kan læse mere om det på </a:t>
            </a:r>
            <a:r>
              <a:rPr lang="da-DK" dirty="0">
                <a:hlinkClick r:id="rId2"/>
              </a:rPr>
              <a:t>php.net </a:t>
            </a:r>
            <a:r>
              <a:rPr lang="da-DK" dirty="0"/>
              <a:t>- den officielle </a:t>
            </a:r>
            <a:r>
              <a:rPr lang="da-DK" dirty="0" err="1"/>
              <a:t>php</a:t>
            </a:r>
            <a:r>
              <a:rPr lang="da-DK" dirty="0"/>
              <a:t>-dokumentation</a:t>
            </a:r>
          </a:p>
        </p:txBody>
      </p:sp>
      <p:pic>
        <p:nvPicPr>
          <p:cNvPr id="7" name="Pladsholder til billede 6">
            <a:extLst>
              <a:ext uri="{FF2B5EF4-FFF2-40B4-BE49-F238E27FC236}">
                <a16:creationId xmlns:a16="http://schemas.microsoft.com/office/drawing/2014/main" id="{BD076DBD-FF32-485F-8BCE-47360AFB2E8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" b="652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9D3A4B02-632E-44A8-9FFD-955DBC9AB4B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23570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293858-2AFA-4DA9-A141-9E2B595EA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Vi tager lige denne her igen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02FC9A43-4C76-4D6C-B0D3-61CE749C6D21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" r="8"/>
          <a:stretch>
            <a:fillRect/>
          </a:stretch>
        </p:blipFill>
        <p:spPr>
          <a:xfrm>
            <a:off x="1021872" y="3363944"/>
            <a:ext cx="6772275" cy="9575800"/>
          </a:xfrm>
        </p:spPr>
      </p:pic>
      <p:pic>
        <p:nvPicPr>
          <p:cNvPr id="8" name="Billede 7">
            <a:extLst>
              <a:ext uri="{FF2B5EF4-FFF2-40B4-BE49-F238E27FC236}">
                <a16:creationId xmlns:a16="http://schemas.microsoft.com/office/drawing/2014/main" id="{5FE021EC-95AA-49BA-83BB-6AB50AA86A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8179" y="3363944"/>
            <a:ext cx="6768898" cy="9576000"/>
          </a:xfrm>
          <a:prstGeom prst="rect">
            <a:avLst/>
          </a:prstGeom>
        </p:spPr>
      </p:pic>
      <p:pic>
        <p:nvPicPr>
          <p:cNvPr id="10" name="Billede 9">
            <a:extLst>
              <a:ext uri="{FF2B5EF4-FFF2-40B4-BE49-F238E27FC236}">
                <a16:creationId xmlns:a16="http://schemas.microsoft.com/office/drawing/2014/main" id="{F279FED3-A991-4BEB-9EAE-326100E060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5266" y="3363944"/>
            <a:ext cx="6776862" cy="9576000"/>
          </a:xfrm>
          <a:prstGeom prst="rect">
            <a:avLst/>
          </a:prstGeom>
        </p:spPr>
      </p:pic>
      <p:sp>
        <p:nvSpPr>
          <p:cNvPr id="11" name="Tekstfelt 10">
            <a:extLst>
              <a:ext uri="{FF2B5EF4-FFF2-40B4-BE49-F238E27FC236}">
                <a16:creationId xmlns:a16="http://schemas.microsoft.com/office/drawing/2014/main" id="{C8911DB6-4E9A-4FFB-BFF2-633D1F9DF87D}"/>
              </a:ext>
            </a:extLst>
          </p:cNvPr>
          <p:cNvSpPr txBox="1"/>
          <p:nvPr/>
        </p:nvSpPr>
        <p:spPr>
          <a:xfrm flipH="1">
            <a:off x="9379428" y="7854426"/>
            <a:ext cx="5486400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a-DK" b="1" i="1" dirty="0"/>
              <a:t>Dette vises i browseren</a:t>
            </a:r>
            <a:endParaRPr kumimoji="0" lang="da-DK" sz="3200" b="1" i="1" u="none" strike="noStrike" cap="none" spc="0" normalizeH="0" baseline="0" dirty="0">
              <a:ln>
                <a:noFill/>
              </a:ln>
              <a:solidFill>
                <a:srgbClr val="414141"/>
              </a:solidFill>
              <a:effectLst/>
              <a:uFillTx/>
              <a:latin typeface="+mn-lt"/>
              <a:ea typeface="+mn-ea"/>
              <a:cs typeface="+mn-cs"/>
              <a:sym typeface="IBM Plex Mono"/>
            </a:endParaRPr>
          </a:p>
        </p:txBody>
      </p:sp>
      <p:sp>
        <p:nvSpPr>
          <p:cNvPr id="12" name="Tekstfelt 11">
            <a:extLst>
              <a:ext uri="{FF2B5EF4-FFF2-40B4-BE49-F238E27FC236}">
                <a16:creationId xmlns:a16="http://schemas.microsoft.com/office/drawing/2014/main" id="{ABFDDF68-C86E-442E-9334-1D73AF1C0746}"/>
              </a:ext>
            </a:extLst>
          </p:cNvPr>
          <p:cNvSpPr txBox="1"/>
          <p:nvPr/>
        </p:nvSpPr>
        <p:spPr>
          <a:xfrm flipH="1">
            <a:off x="16593227" y="7854426"/>
            <a:ext cx="6768899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a-DK" b="1" i="1" dirty="0"/>
              <a:t>Denne kildekode har PHP genereret</a:t>
            </a:r>
            <a:endParaRPr kumimoji="0" lang="da-DK" sz="3200" b="1" i="1" u="none" strike="noStrike" cap="none" spc="0" normalizeH="0" baseline="0" dirty="0">
              <a:ln>
                <a:noFill/>
              </a:ln>
              <a:solidFill>
                <a:srgbClr val="414141"/>
              </a:solidFill>
              <a:effectLst/>
              <a:uFillTx/>
              <a:latin typeface="+mn-lt"/>
              <a:ea typeface="+mn-ea"/>
              <a:cs typeface="+mn-cs"/>
              <a:sym typeface="IBM Plex Mono"/>
            </a:endParaRPr>
          </a:p>
        </p:txBody>
      </p:sp>
      <p:sp>
        <p:nvSpPr>
          <p:cNvPr id="13" name="Tekstfelt 12">
            <a:extLst>
              <a:ext uri="{FF2B5EF4-FFF2-40B4-BE49-F238E27FC236}">
                <a16:creationId xmlns:a16="http://schemas.microsoft.com/office/drawing/2014/main" id="{22C76F9C-C20C-4F58-83FD-6469AAFD89AC}"/>
              </a:ext>
            </a:extLst>
          </p:cNvPr>
          <p:cNvSpPr txBox="1"/>
          <p:nvPr/>
        </p:nvSpPr>
        <p:spPr>
          <a:xfrm flipH="1">
            <a:off x="1525728" y="7854426"/>
            <a:ext cx="5486400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a-DK" b="1" i="1" dirty="0">
                <a:solidFill>
                  <a:srgbClr val="FFFFFF"/>
                </a:solidFill>
              </a:rPr>
              <a:t>Bagvedliggende kode</a:t>
            </a:r>
            <a:endParaRPr kumimoji="0" lang="da-DK" sz="3200" b="1" i="1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IBM Plex Mono"/>
            </a:endParaRPr>
          </a:p>
        </p:txBody>
      </p:sp>
    </p:spTree>
    <p:extLst>
      <p:ext uri="{BB962C8B-B14F-4D97-AF65-F5344CB8AC3E}">
        <p14:creationId xmlns:p14="http://schemas.microsoft.com/office/powerpoint/2010/main" val="3815838467"/>
      </p:ext>
    </p:extLst>
  </p:cSld>
  <p:clrMapOvr>
    <a:masterClrMapping/>
  </p:clrMapOvr>
</p:sld>
</file>

<file path=ppt/theme/theme1.xml><?xml version="1.0" encoding="utf-8"?>
<a:theme xmlns:a="http://schemas.openxmlformats.org/drawingml/2006/main" name="AspIT">
  <a:themeElements>
    <a:clrScheme name="AspI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94541"/>
      </a:accent1>
      <a:accent2>
        <a:srgbClr val="FF5747"/>
      </a:accent2>
      <a:accent3>
        <a:srgbClr val="286759"/>
      </a:accent3>
      <a:accent4>
        <a:srgbClr val="919191"/>
      </a:accent4>
      <a:accent5>
        <a:srgbClr val="091918"/>
      </a:accent5>
      <a:accent6>
        <a:srgbClr val="389D88"/>
      </a:accent6>
      <a:hlink>
        <a:srgbClr val="FF5746"/>
      </a:hlink>
      <a:folHlink>
        <a:srgbClr val="FF5746"/>
      </a:folHlink>
    </a:clrScheme>
    <a:fontScheme name="AspI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spIT" id="{92F472C1-B45A-4F06-B673-BF3E77CBB7B4}" vid="{8B622855-EF13-4346-A99E-124CA1240397}"/>
    </a:ext>
  </a:extLst>
</a:theme>
</file>

<file path=ppt/theme/theme2.xml><?xml version="1.0" encoding="utf-8"?>
<a:theme xmlns:a="http://schemas.openxmlformats.org/drawingml/2006/main" name="New_Template4">
  <a:themeElements>
    <a:clrScheme name="New_Template4">
      <a:dk1>
        <a:srgbClr val="000000"/>
      </a:dk1>
      <a:lt1>
        <a:srgbClr val="FFFFFF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IBM Plex Mono"/>
        <a:ea typeface="IBM Plex Mono"/>
        <a:cs typeface="IBM Plex Mono"/>
      </a:majorFont>
      <a:minorFont>
        <a:latin typeface="IBM Plex Mono"/>
        <a:ea typeface="IBM Plex Mono"/>
        <a:cs typeface="IBM Plex Mono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>
          <a:outerShdw blurRad="635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l" defTabSz="825500" rtl="0" fontAlgn="auto" latinLnBrk="0" hangingPunct="0">
          <a:lnSpc>
            <a:spcPct val="130000"/>
          </a:lnSpc>
          <a:spcBef>
            <a:spcPts val="250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66635F"/>
            </a:solidFill>
            <a:effectLst/>
            <a:uFillTx/>
            <a:latin typeface="+mn-lt"/>
            <a:ea typeface="+mn-ea"/>
            <a:cs typeface="+mn-cs"/>
            <a:sym typeface="IBM Plex Mo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414141"/>
            </a:solidFill>
            <a:effectLst/>
            <a:uFillTx/>
            <a:latin typeface="+mn-lt"/>
            <a:ea typeface="+mn-ea"/>
            <a:cs typeface="+mn-cs"/>
            <a:sym typeface="IBM Plex Mo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42AA98BE77D1A458521DBA3750F9CCF" ma:contentTypeVersion="13" ma:contentTypeDescription="Opret et nyt dokument." ma:contentTypeScope="" ma:versionID="eb7d91b5d6b05e4f282f052282cc77b8">
  <xsd:schema xmlns:xsd="http://www.w3.org/2001/XMLSchema" xmlns:xs="http://www.w3.org/2001/XMLSchema" xmlns:p="http://schemas.microsoft.com/office/2006/metadata/properties" xmlns:ns2="124eee8e-a453-4d03-97ae-e597d1bf9971" xmlns:ns3="aa423d99-4979-4218-8d0c-b8f011706b27" targetNamespace="http://schemas.microsoft.com/office/2006/metadata/properties" ma:root="true" ma:fieldsID="eb993a132503ed963decfc03381691fa" ns2:_="" ns3:_="">
    <xsd:import namespace="124eee8e-a453-4d03-97ae-e597d1bf9971"/>
    <xsd:import namespace="aa423d99-4979-4218-8d0c-b8f011706b2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4eee8e-a453-4d03-97ae-e597d1bf99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illedmærker" ma:readOnly="false" ma:fieldId="{5cf76f15-5ced-4ddc-b409-7134ff3c332f}" ma:taxonomyMulti="true" ma:sspId="386ca3c2-92b5-467d-bbcf-cd8964db9f5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423d99-4979-4218-8d0c-b8f011706b27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58253bed-7e8b-4af0-9b2a-2b25ab73ea5c}" ma:internalName="TaxCatchAll" ma:showField="CatchAllData" ma:web="aa423d99-4979-4218-8d0c-b8f011706b2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24eee8e-a453-4d03-97ae-e597d1bf9971">
      <Terms xmlns="http://schemas.microsoft.com/office/infopath/2007/PartnerControls"/>
    </lcf76f155ced4ddcb4097134ff3c332f>
    <TaxCatchAll xmlns="aa423d99-4979-4218-8d0c-b8f011706b2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612E4DE-8534-49A8-9BFA-A773C37FBC5D}"/>
</file>

<file path=customXml/itemProps2.xml><?xml version="1.0" encoding="utf-8"?>
<ds:datastoreItem xmlns:ds="http://schemas.openxmlformats.org/officeDocument/2006/customXml" ds:itemID="{CB01E699-5C75-45CE-8DD4-B1F3314D2F61}"/>
</file>

<file path=customXml/itemProps3.xml><?xml version="1.0" encoding="utf-8"?>
<ds:datastoreItem xmlns:ds="http://schemas.openxmlformats.org/officeDocument/2006/customXml" ds:itemID="{CC2D1505-2673-4164-8329-11DDEDB4BF57}"/>
</file>

<file path=docProps/app.xml><?xml version="1.0" encoding="utf-8"?>
<Properties xmlns="http://schemas.openxmlformats.org/officeDocument/2006/extended-properties" xmlns:vt="http://schemas.openxmlformats.org/officeDocument/2006/docPropsVTypes">
  <Template>AspIT</Template>
  <TotalTime>3324</TotalTime>
  <Words>1439</Words>
  <Application>Microsoft Office PowerPoint</Application>
  <PresentationFormat>Brugerdefineret</PresentationFormat>
  <Paragraphs>122</Paragraphs>
  <Slides>14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9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14</vt:i4>
      </vt:variant>
    </vt:vector>
  </HeadingPairs>
  <TitlesOfParts>
    <vt:vector size="24" baseType="lpstr">
      <vt:lpstr>Arial</vt:lpstr>
      <vt:lpstr>Calibri</vt:lpstr>
      <vt:lpstr>Calibri Light</vt:lpstr>
      <vt:lpstr>Courier New</vt:lpstr>
      <vt:lpstr>Helvetica</vt:lpstr>
      <vt:lpstr>Helvetica Neue</vt:lpstr>
      <vt:lpstr>IBM Plex Mono</vt:lpstr>
      <vt:lpstr>IBM Plex Sans</vt:lpstr>
      <vt:lpstr>Wingdings</vt:lpstr>
      <vt:lpstr>AspIT</vt:lpstr>
      <vt:lpstr>Introduktion til PHP</vt:lpstr>
      <vt:lpstr>Generelt om PHP og webdesign</vt:lpstr>
      <vt:lpstr>Generelt om PHP og webdesign</vt:lpstr>
      <vt:lpstr>PHP og webserver</vt:lpstr>
      <vt:lpstr>PHP syntax</vt:lpstr>
      <vt:lpstr>PHP syntax</vt:lpstr>
      <vt:lpstr>PHP variabler</vt:lpstr>
      <vt:lpstr>PHP variabler</vt:lpstr>
      <vt:lpstr>Vi tager lige denne her igen</vt:lpstr>
      <vt:lpstr>PHP variabler</vt:lpstr>
      <vt:lpstr>Date funktionen</vt:lpstr>
      <vt:lpstr>String funktioner</vt:lpstr>
      <vt:lpstr>String funktioner</vt:lpstr>
      <vt:lpstr>Funktioner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Construction</dc:title>
  <dc:creator>Eskild Enemark</dc:creator>
  <cp:lastModifiedBy>Hanne Lund</cp:lastModifiedBy>
  <cp:revision>121</cp:revision>
  <dcterms:modified xsi:type="dcterms:W3CDTF">2023-05-21T19:49:33Z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MyDocuments">
    <vt:bool>true</vt:bool>
  </property>
  <property fmtid="{D5CDD505-2E9C-101B-9397-08002B2CF9AE}" pid="3" name="ContentTypeId">
    <vt:lpwstr>0x010100B42AA98BE77D1A458521DBA3750F9CCF</vt:lpwstr>
  </property>
</Properties>
</file>